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Helios" panose="020B0504020202020204" pitchFamily="34" charset="0"/>
      <p:regular r:id="rId19"/>
    </p:embeddedFont>
    <p:embeddedFont>
      <p:font typeface="Helios Bold" panose="020B0704020202020204" pitchFamily="34" charset="0"/>
      <p:regular r:id="rId20"/>
      <p:bold r:id="rId21"/>
    </p:embeddedFont>
    <p:embeddedFont>
      <p:font typeface="Helios Extended Bold" panose="02000805050000020004" pitchFamily="2" charset="0"/>
      <p:regular r:id="rId22"/>
      <p:bold r:id="rId23"/>
    </p:embeddedFont>
    <p:embeddedFont>
      <p:font typeface="Inter" panose="020B0502030000000004" pitchFamily="34" charset="0"/>
      <p:regular r:id="rId24"/>
    </p:embeddedFont>
    <p:embeddedFont>
      <p:font typeface="Inter Bold" panose="020B0802030000000004" pitchFamily="34" charset="0"/>
      <p:regular r:id="rId25"/>
      <p:bold r:id="rId26"/>
    </p:embeddedFont>
    <p:embeddedFont>
      <p:font typeface="Inter Bold Italics" panose="020B0802030000000004" pitchFamily="34" charset="0"/>
      <p:regular r:id="rId27"/>
      <p:bold r:id="rId28"/>
      <p:italic r:id="rId29"/>
      <p:boldItalic r:id="rId30"/>
    </p:embeddedFont>
    <p:embeddedFont>
      <p:font typeface="Inter Light" panose="02000503000000020004"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24" autoAdjust="0"/>
  </p:normalViewPr>
  <p:slideViewPr>
    <p:cSldViewPr>
      <p:cViewPr varScale="1">
        <p:scale>
          <a:sx n="74" d="100"/>
          <a:sy n="74" d="100"/>
        </p:scale>
        <p:origin x="7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An AI tutor for Economics can be particularly beneficial for students with disabilities such as ADHD, by offering more interactive and engaging content and incorporating multimedia elements. </a:t>
            </a:r>
          </a:p>
          <a:p>
            <a:endParaRPr lang="en-US"/>
          </a:p>
          <a:p>
            <a:r>
              <a:rPr lang="en-US"/>
              <a:t>2. Students can access the AI tutor whenever they have questions or want to review concepts, providing flexibility in their study schedule, which is particularly valuable for students who may be studying economics as part of an online course or in a self-paced learning environment. </a:t>
            </a:r>
          </a:p>
          <a:p>
            <a:endParaRPr lang="en-US"/>
          </a:p>
          <a:p>
            <a:r>
              <a:rPr lang="en-US"/>
              <a:t>3. Econimate currently only offers Economics tutoring. Therefore, Focusing on one subject allows for a deeper exploration and understanding of its concepts. </a:t>
            </a:r>
          </a:p>
          <a:p>
            <a:endParaRPr lang="en-US"/>
          </a:p>
          <a:p>
            <a:r>
              <a:rPr lang="en-US"/>
              <a:t>4. There's increasing market demand to develop and expand skills in the field of economics or econ-related fields. Using Econimate will help students stay competitive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you want to create an econimate of your own, you might need the tech stack including python, javascript, CSS, HTML, ChatGPT 4.0 Turbo, Amazon Elastic Compute Cloud, Flask and libraries not limited to gTTS, moviepy, Matplotlib and of course subject matter experts to train the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currently ecoimate takes 4 to 7 mins to get back to the user along with a video. It depends on the compute speed of the system on which econimate runs. We will make it faster and </a:t>
            </a:r>
          </a:p>
          <a:p>
            <a:endParaRPr lang="en-US"/>
          </a:p>
          <a:p>
            <a:r>
              <a:rPr lang="en-US"/>
              <a:t>runs in the local system, needs to have the computational power to use ecnimate. Move it to cloud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just this, we will also come up with a better user experience based on the feedback we get, to make econimate faster. Maybe we could come up with an mobile application so you could learn economics concepts from anywhere at any time</a:t>
            </a:r>
          </a:p>
          <a:p>
            <a:endParaRPr lang="en-US"/>
          </a:p>
          <a:p>
            <a:r>
              <a:rPr lang="en-US"/>
              <a:t>we want to replicate this model to other sectors as well. A tutor who can make school concepts easy to grasp, or help you learn a new language faster. </a:t>
            </a:r>
          </a:p>
          <a:p>
            <a:endParaRPr lang="en-US"/>
          </a:p>
          <a:p>
            <a:endParaRPr lang="en-US"/>
          </a:p>
          <a:p>
            <a:r>
              <a:rPr lang="en-US"/>
              <a:t>local server to the cloud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two amazing developers from our team built a demo for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47.png"/><Relationship Id="rId7" Type="http://schemas.openxmlformats.org/officeDocument/2006/relationships/image" Target="../media/image51.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7.jpeg"/><Relationship Id="rId7" Type="http://schemas.openxmlformats.org/officeDocument/2006/relationships/image" Target="../media/image54.svg"/><Relationship Id="rId12" Type="http://schemas.openxmlformats.org/officeDocument/2006/relationships/image" Target="../media/image5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3.svg"/><Relationship Id="rId10" Type="http://schemas.openxmlformats.org/officeDocument/2006/relationships/image" Target="../media/image57.svg"/><Relationship Id="rId4" Type="http://schemas.openxmlformats.org/officeDocument/2006/relationships/image" Target="../media/image2.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sv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65.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8.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1.png"/><Relationship Id="rId2" Type="http://schemas.openxmlformats.org/officeDocument/2006/relationships/image" Target="../media/image11.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jpeg"/><Relationship Id="rId7" Type="http://schemas.openxmlformats.org/officeDocument/2006/relationships/image" Target="../media/image3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7.jpeg"/><Relationship Id="rId7" Type="http://schemas.openxmlformats.org/officeDocument/2006/relationships/image" Target="../media/image39.svg"/><Relationship Id="rId12" Type="http://schemas.openxmlformats.org/officeDocument/2006/relationships/image" Target="../media/image4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3.svg"/><Relationship Id="rId10" Type="http://schemas.openxmlformats.org/officeDocument/2006/relationships/image" Target="../media/image44.svg"/><Relationship Id="rId4" Type="http://schemas.openxmlformats.org/officeDocument/2006/relationships/image" Target="../media/image2.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5575013" y="1770808"/>
            <a:ext cx="7137973" cy="6745385"/>
          </a:xfrm>
          <a:custGeom>
            <a:avLst/>
            <a:gdLst/>
            <a:ahLst/>
            <a:cxnLst/>
            <a:rect l="l" t="t" r="r" b="b"/>
            <a:pathLst>
              <a:path w="7137973" h="6745385">
                <a:moveTo>
                  <a:pt x="0" y="0"/>
                </a:moveTo>
                <a:lnTo>
                  <a:pt x="7137974" y="0"/>
                </a:lnTo>
                <a:lnTo>
                  <a:pt x="7137974" y="6745384"/>
                </a:lnTo>
                <a:lnTo>
                  <a:pt x="0" y="6745384"/>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914058"/>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US"/>
          </a:p>
        </p:txBody>
      </p:sp>
      <p:sp>
        <p:nvSpPr>
          <p:cNvPr id="4" name="Freeform 4"/>
          <p:cNvSpPr/>
          <p:nvPr/>
        </p:nvSpPr>
        <p:spPr>
          <a:xfrm>
            <a:off x="15348197" y="913531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US"/>
          </a:p>
        </p:txBody>
      </p:sp>
      <p:grpSp>
        <p:nvGrpSpPr>
          <p:cNvPr id="5" name="Group 5"/>
          <p:cNvGrpSpPr/>
          <p:nvPr/>
        </p:nvGrpSpPr>
        <p:grpSpPr>
          <a:xfrm>
            <a:off x="1984251" y="4573126"/>
            <a:ext cx="14319497" cy="1328688"/>
            <a:chOff x="0" y="0"/>
            <a:chExt cx="19092663" cy="1771584"/>
          </a:xfrm>
        </p:grpSpPr>
        <p:grpSp>
          <p:nvGrpSpPr>
            <p:cNvPr id="6" name="Group 6"/>
            <p:cNvGrpSpPr/>
            <p:nvPr/>
          </p:nvGrpSpPr>
          <p:grpSpPr>
            <a:xfrm>
              <a:off x="0" y="0"/>
              <a:ext cx="19092663" cy="1771584"/>
              <a:chOff x="0" y="0"/>
              <a:chExt cx="4633017" cy="429892"/>
            </a:xfrm>
          </p:grpSpPr>
          <p:sp>
            <p:nvSpPr>
              <p:cNvPr id="7" name="Freeform 7"/>
              <p:cNvSpPr/>
              <p:nvPr/>
            </p:nvSpPr>
            <p:spPr>
              <a:xfrm>
                <a:off x="0" y="0"/>
                <a:ext cx="4633017" cy="429892"/>
              </a:xfrm>
              <a:custGeom>
                <a:avLst/>
                <a:gdLst/>
                <a:ahLst/>
                <a:cxnLst/>
                <a:rect l="l" t="t" r="r" b="b"/>
                <a:pathLst>
                  <a:path w="4633017" h="429892">
                    <a:moveTo>
                      <a:pt x="0" y="0"/>
                    </a:moveTo>
                    <a:lnTo>
                      <a:pt x="4633017" y="0"/>
                    </a:lnTo>
                    <a:lnTo>
                      <a:pt x="4633017" y="429892"/>
                    </a:lnTo>
                    <a:lnTo>
                      <a:pt x="0" y="429892"/>
                    </a:lnTo>
                    <a:close/>
                  </a:path>
                </a:pathLst>
              </a:custGeom>
              <a:solidFill>
                <a:srgbClr val="000000">
                  <a:alpha val="0"/>
                </a:srgbClr>
              </a:solidFill>
              <a:ln cap="sq">
                <a:noFill/>
                <a:prstDash val="solid"/>
                <a:miter/>
              </a:ln>
            </p:spPr>
            <p:txBody>
              <a:bodyPr/>
              <a:lstStyle/>
              <a:p>
                <a:endParaRPr lang="en-US"/>
              </a:p>
            </p:txBody>
          </p:sp>
          <p:sp>
            <p:nvSpPr>
              <p:cNvPr id="8" name="TextBox 8"/>
              <p:cNvSpPr txBox="1"/>
              <p:nvPr/>
            </p:nvSpPr>
            <p:spPr>
              <a:xfrm>
                <a:off x="0" y="-47625"/>
                <a:ext cx="4633017" cy="477517"/>
              </a:xfrm>
              <a:prstGeom prst="rect">
                <a:avLst/>
              </a:prstGeom>
            </p:spPr>
            <p:txBody>
              <a:bodyPr lIns="50800" tIns="50800" rIns="50800" bIns="50800" rtlCol="0" anchor="ctr"/>
              <a:lstStyle/>
              <a:p>
                <a:pPr algn="ctr">
                  <a:lnSpc>
                    <a:spcPts val="2524"/>
                  </a:lnSpc>
                </a:pPr>
                <a:endParaRPr/>
              </a:p>
            </p:txBody>
          </p:sp>
        </p:grpSp>
        <p:sp>
          <p:nvSpPr>
            <p:cNvPr id="9" name="TextBox 9"/>
            <p:cNvSpPr txBox="1"/>
            <p:nvPr/>
          </p:nvSpPr>
          <p:spPr>
            <a:xfrm>
              <a:off x="688963" y="316314"/>
              <a:ext cx="17714737" cy="1295183"/>
            </a:xfrm>
            <a:prstGeom prst="rect">
              <a:avLst/>
            </a:prstGeom>
          </p:spPr>
          <p:txBody>
            <a:bodyPr lIns="0" tIns="0" rIns="0" bIns="0" rtlCol="0" anchor="t">
              <a:spAutoFit/>
            </a:bodyPr>
            <a:lstStyle/>
            <a:p>
              <a:pPr algn="ctr">
                <a:lnSpc>
                  <a:spcPts val="7301"/>
                </a:lnSpc>
              </a:pPr>
              <a:r>
                <a:rPr lang="en-US" sz="6349" spc="1663">
                  <a:solidFill>
                    <a:srgbClr val="FFFFFF"/>
                  </a:solidFill>
                  <a:latin typeface="Helios Extended Bold"/>
                </a:rPr>
                <a:t>ECONIMATE</a:t>
              </a:r>
            </a:p>
          </p:txBody>
        </p:sp>
      </p:grpSp>
      <p:sp>
        <p:nvSpPr>
          <p:cNvPr id="10" name="Freeform 10"/>
          <p:cNvSpPr/>
          <p:nvPr/>
        </p:nvSpPr>
        <p:spPr>
          <a:xfrm>
            <a:off x="14585128" y="9071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5">
              <a:extLst>
                <a:ext uri="{96DAC541-7B7A-43D3-8B79-37D633B846F1}">
                  <asvg:svgBlip xmlns:asvg="http://schemas.microsoft.com/office/drawing/2016/SVG/main" r:embed="rId6"/>
                </a:ext>
              </a:extLst>
            </a:blip>
            <a:stretch>
              <a:fillRect l="-15993" r="-7350" b="-746431"/>
            </a:stretch>
          </a:blipFill>
        </p:spPr>
        <p:txBody>
          <a:bodyPr/>
          <a:lstStyle/>
          <a:p>
            <a:endParaRPr lang="en-US"/>
          </a:p>
        </p:txBody>
      </p:sp>
      <p:sp>
        <p:nvSpPr>
          <p:cNvPr id="11" name="Freeform 11"/>
          <p:cNvSpPr/>
          <p:nvPr/>
        </p:nvSpPr>
        <p:spPr>
          <a:xfrm flipH="1">
            <a:off x="1028700" y="9135317"/>
            <a:ext cx="2674172" cy="243067"/>
          </a:xfrm>
          <a:custGeom>
            <a:avLst/>
            <a:gdLst/>
            <a:ahLst/>
            <a:cxnLst/>
            <a:rect l="l" t="t" r="r" b="b"/>
            <a:pathLst>
              <a:path w="2674172" h="243067">
                <a:moveTo>
                  <a:pt x="2674172" y="0"/>
                </a:moveTo>
                <a:lnTo>
                  <a:pt x="0" y="0"/>
                </a:lnTo>
                <a:lnTo>
                  <a:pt x="0" y="243068"/>
                </a:lnTo>
                <a:lnTo>
                  <a:pt x="2674172" y="243068"/>
                </a:lnTo>
                <a:lnTo>
                  <a:pt x="2674172" y="0"/>
                </a:lnTo>
                <a:close/>
              </a:path>
            </a:pathLst>
          </a:custGeom>
          <a:blipFill>
            <a:blip r:embed="rId5">
              <a:extLst>
                <a:ext uri="{96DAC541-7B7A-43D3-8B79-37D633B846F1}">
                  <asvg:svgBlip xmlns:asvg="http://schemas.microsoft.com/office/drawing/2016/SVG/main" r:embed="rId6"/>
                </a:ext>
              </a:extLst>
            </a:blip>
            <a:stretch>
              <a:fillRect l="-15993" r="-7350" b="-746431"/>
            </a:stretch>
          </a:blipFill>
        </p:spPr>
        <p:txBody>
          <a:bodyPr/>
          <a:lstStyle/>
          <a:p>
            <a:endParaRPr lang="en-US"/>
          </a:p>
        </p:txBody>
      </p:sp>
      <p:sp>
        <p:nvSpPr>
          <p:cNvPr id="12" name="AutoShape 12"/>
          <p:cNvSpPr/>
          <p:nvPr/>
        </p:nvSpPr>
        <p:spPr>
          <a:xfrm>
            <a:off x="5897880" y="1023938"/>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3" name="AutoShape 13"/>
          <p:cNvSpPr/>
          <p:nvPr/>
        </p:nvSpPr>
        <p:spPr>
          <a:xfrm>
            <a:off x="5897880" y="9248643"/>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4" name="Freeform 14"/>
          <p:cNvSpPr/>
          <p:nvPr/>
        </p:nvSpPr>
        <p:spPr>
          <a:xfrm>
            <a:off x="8376286" y="3037698"/>
            <a:ext cx="1535428" cy="1535428"/>
          </a:xfrm>
          <a:custGeom>
            <a:avLst/>
            <a:gdLst/>
            <a:ahLst/>
            <a:cxnLst/>
            <a:rect l="l" t="t" r="r" b="b"/>
            <a:pathLst>
              <a:path w="1535428" h="1535428">
                <a:moveTo>
                  <a:pt x="0" y="0"/>
                </a:moveTo>
                <a:lnTo>
                  <a:pt x="1535428" y="0"/>
                </a:lnTo>
                <a:lnTo>
                  <a:pt x="1535428" y="1535428"/>
                </a:lnTo>
                <a:lnTo>
                  <a:pt x="0" y="1535428"/>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5058053" y="6292006"/>
            <a:ext cx="8171895" cy="405765"/>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Inter"/>
              </a:rPr>
              <a:t>Where Economics comes to life.</a:t>
            </a:r>
          </a:p>
        </p:txBody>
      </p:sp>
      <p:sp>
        <p:nvSpPr>
          <p:cNvPr id="16" name="TextBox 16"/>
          <p:cNvSpPr txBox="1"/>
          <p:nvPr/>
        </p:nvSpPr>
        <p:spPr>
          <a:xfrm>
            <a:off x="4124889" y="8812103"/>
            <a:ext cx="10038223" cy="323215"/>
          </a:xfrm>
          <a:prstGeom prst="rect">
            <a:avLst/>
          </a:prstGeom>
        </p:spPr>
        <p:txBody>
          <a:bodyPr lIns="0" tIns="0" rIns="0" bIns="0" rtlCol="0" anchor="t">
            <a:spAutoFit/>
          </a:bodyPr>
          <a:lstStyle/>
          <a:p>
            <a:pPr algn="ctr">
              <a:lnSpc>
                <a:spcPts val="2660"/>
              </a:lnSpc>
              <a:spcBef>
                <a:spcPct val="0"/>
              </a:spcBef>
            </a:pPr>
            <a:r>
              <a:rPr lang="en-US" sz="1900">
                <a:solidFill>
                  <a:srgbClr val="FFFFFF"/>
                </a:solidFill>
                <a:latin typeface="Inter"/>
              </a:rPr>
              <a:t>Yukta Butala | Kelly Hong | Jason Yan | Victoria Ye | Yuchen Zhu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flipV="1">
            <a:off x="11956703" y="228534"/>
            <a:ext cx="7175766" cy="2980268"/>
          </a:xfrm>
          <a:custGeom>
            <a:avLst/>
            <a:gdLst/>
            <a:ahLst/>
            <a:cxnLst/>
            <a:rect l="l" t="t" r="r" b="b"/>
            <a:pathLst>
              <a:path w="7175766" h="2980268">
                <a:moveTo>
                  <a:pt x="7175766" y="2980268"/>
                </a:moveTo>
                <a:lnTo>
                  <a:pt x="0" y="2980268"/>
                </a:lnTo>
                <a:lnTo>
                  <a:pt x="0" y="0"/>
                </a:lnTo>
                <a:lnTo>
                  <a:pt x="7175766" y="0"/>
                </a:lnTo>
                <a:lnTo>
                  <a:pt x="7175766" y="2980268"/>
                </a:lnTo>
                <a:close/>
              </a:path>
            </a:pathLst>
          </a:custGeom>
          <a:blipFill>
            <a:blip r:embed="rId3"/>
            <a:stretch>
              <a:fillRect t="-2218" b="-2218"/>
            </a:stretch>
          </a:blipFill>
        </p:spPr>
        <p:txBody>
          <a:bodyPr/>
          <a:lstStyle/>
          <a:p>
            <a:endParaRPr lang="en-US"/>
          </a:p>
        </p:txBody>
      </p:sp>
      <p:sp>
        <p:nvSpPr>
          <p:cNvPr id="3" name="AutoShape 3"/>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4">
              <a:extLst>
                <a:ext uri="{96DAC541-7B7A-43D3-8B79-37D633B846F1}">
                  <asvg:svgBlip xmlns:asvg="http://schemas.microsoft.com/office/drawing/2016/SVG/main" r:embed="rId5"/>
                </a:ext>
              </a:extLst>
            </a:blip>
            <a:stretch>
              <a:fillRect l="-49681" t="-1720572" r="-48872"/>
            </a:stretch>
          </a:blipFill>
        </p:spPr>
        <p:txBody>
          <a:bodyPr/>
          <a:lstStyle/>
          <a:p>
            <a:endParaRPr lang="en-US"/>
          </a:p>
        </p:txBody>
      </p:sp>
      <p:sp>
        <p:nvSpPr>
          <p:cNvPr id="5" name="Freeform 5"/>
          <p:cNvSpPr/>
          <p:nvPr/>
        </p:nvSpPr>
        <p:spPr>
          <a:xfrm>
            <a:off x="-964676" y="5274534"/>
            <a:ext cx="4585026" cy="5836545"/>
          </a:xfrm>
          <a:custGeom>
            <a:avLst/>
            <a:gdLst/>
            <a:ahLst/>
            <a:cxnLst/>
            <a:rect l="l" t="t" r="r" b="b"/>
            <a:pathLst>
              <a:path w="4585026" h="5836545">
                <a:moveTo>
                  <a:pt x="0" y="0"/>
                </a:moveTo>
                <a:lnTo>
                  <a:pt x="4585026" y="0"/>
                </a:lnTo>
                <a:lnTo>
                  <a:pt x="4585026" y="5836544"/>
                </a:lnTo>
                <a:lnTo>
                  <a:pt x="0" y="5836544"/>
                </a:lnTo>
                <a:lnTo>
                  <a:pt x="0" y="0"/>
                </a:lnTo>
                <a:close/>
              </a:path>
            </a:pathLst>
          </a:custGeom>
          <a:blipFill>
            <a:blip r:embed="rId6"/>
            <a:stretch>
              <a:fillRect l="-4823" r="-4823"/>
            </a:stretch>
          </a:blipFill>
        </p:spPr>
        <p:txBody>
          <a:bodyPr/>
          <a:lstStyle/>
          <a:p>
            <a:endParaRPr lang="en-US"/>
          </a:p>
        </p:txBody>
      </p:sp>
      <p:pic>
        <p:nvPicPr>
          <p:cNvPr id="6" name="Picture 6"/>
          <p:cNvPicPr>
            <a:picLocks noChangeAspect="1"/>
          </p:cNvPicPr>
          <p:nvPr/>
        </p:nvPicPr>
        <p:blipFill>
          <a:blip r:embed="rId7"/>
          <a:srcRect/>
          <a:stretch>
            <a:fillRect/>
          </a:stretch>
        </p:blipFill>
        <p:spPr>
          <a:xfrm>
            <a:off x="4851145" y="4488162"/>
            <a:ext cx="2476763" cy="1572744"/>
          </a:xfrm>
          <a:prstGeom prst="rect">
            <a:avLst/>
          </a:prstGeom>
        </p:spPr>
      </p:pic>
      <p:pic>
        <p:nvPicPr>
          <p:cNvPr id="7" name="Picture 7"/>
          <p:cNvPicPr>
            <a:picLocks noChangeAspect="1"/>
          </p:cNvPicPr>
          <p:nvPr/>
        </p:nvPicPr>
        <p:blipFill>
          <a:blip r:embed="rId8"/>
          <a:srcRect/>
          <a:stretch>
            <a:fillRect/>
          </a:stretch>
        </p:blipFill>
        <p:spPr>
          <a:xfrm>
            <a:off x="10976724" y="4221301"/>
            <a:ext cx="2393711" cy="2106466"/>
          </a:xfrm>
          <a:prstGeom prst="rect">
            <a:avLst/>
          </a:prstGeom>
        </p:spPr>
      </p:pic>
      <p:sp>
        <p:nvSpPr>
          <p:cNvPr id="8" name="TextBox 8"/>
          <p:cNvSpPr txBox="1"/>
          <p:nvPr/>
        </p:nvSpPr>
        <p:spPr>
          <a:xfrm>
            <a:off x="1028700" y="1133475"/>
            <a:ext cx="10928003" cy="1126549"/>
          </a:xfrm>
          <a:prstGeom prst="rect">
            <a:avLst/>
          </a:prstGeom>
        </p:spPr>
        <p:txBody>
          <a:bodyPr lIns="0" tIns="0" rIns="0" bIns="0" rtlCol="0" anchor="t">
            <a:spAutoFit/>
          </a:bodyPr>
          <a:lstStyle/>
          <a:p>
            <a:pPr marL="0" lvl="0" indent="0">
              <a:lnSpc>
                <a:spcPts val="8079"/>
              </a:lnSpc>
            </a:pPr>
            <a:r>
              <a:rPr lang="en-US" sz="8079">
                <a:solidFill>
                  <a:srgbClr val="FFFFFF"/>
                </a:solidFill>
                <a:latin typeface="Helios Extended Bold"/>
              </a:rPr>
              <a:t>NEXT STEPS...</a:t>
            </a:r>
          </a:p>
        </p:txBody>
      </p:sp>
      <p:sp>
        <p:nvSpPr>
          <p:cNvPr id="9" name="TextBox 9"/>
          <p:cNvSpPr txBox="1"/>
          <p:nvPr/>
        </p:nvSpPr>
        <p:spPr>
          <a:xfrm>
            <a:off x="4244531" y="6763106"/>
            <a:ext cx="4496342" cy="589915"/>
          </a:xfrm>
          <a:prstGeom prst="rect">
            <a:avLst/>
          </a:prstGeom>
        </p:spPr>
        <p:txBody>
          <a:bodyPr lIns="0" tIns="0" rIns="0" bIns="0" rtlCol="0" anchor="t">
            <a:spAutoFit/>
          </a:bodyPr>
          <a:lstStyle/>
          <a:p>
            <a:pPr marL="0" lvl="0" indent="0">
              <a:lnSpc>
                <a:spcPts val="4759"/>
              </a:lnSpc>
              <a:spcBef>
                <a:spcPct val="0"/>
              </a:spcBef>
            </a:pPr>
            <a:r>
              <a:rPr lang="en-US" sz="3399">
                <a:solidFill>
                  <a:srgbClr val="FFFFFF"/>
                </a:solidFill>
                <a:latin typeface="Helios"/>
              </a:rPr>
              <a:t>USER EXPERIENCE</a:t>
            </a:r>
          </a:p>
        </p:txBody>
      </p:sp>
      <p:sp>
        <p:nvSpPr>
          <p:cNvPr id="10" name="TextBox 10"/>
          <p:cNvSpPr txBox="1"/>
          <p:nvPr/>
        </p:nvSpPr>
        <p:spPr>
          <a:xfrm>
            <a:off x="11416492" y="6763106"/>
            <a:ext cx="1514174" cy="589915"/>
          </a:xfrm>
          <a:prstGeom prst="rect">
            <a:avLst/>
          </a:prstGeom>
        </p:spPr>
        <p:txBody>
          <a:bodyPr lIns="0" tIns="0" rIns="0" bIns="0" rtlCol="0" anchor="t">
            <a:spAutoFit/>
          </a:bodyPr>
          <a:lstStyle/>
          <a:p>
            <a:pPr marL="0" lvl="0" indent="0">
              <a:lnSpc>
                <a:spcPts val="4759"/>
              </a:lnSpc>
              <a:spcBef>
                <a:spcPct val="0"/>
              </a:spcBef>
            </a:pPr>
            <a:r>
              <a:rPr lang="en-US" sz="3399">
                <a:solidFill>
                  <a:srgbClr val="FFFFFF"/>
                </a:solidFill>
                <a:latin typeface="Helios"/>
              </a:rPr>
              <a:t>SCALE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6214685" y="4750645"/>
            <a:ext cx="11044615" cy="4507655"/>
            <a:chOff x="0" y="0"/>
            <a:chExt cx="14726153" cy="6010207"/>
          </a:xfrm>
        </p:grpSpPr>
        <p:pic>
          <p:nvPicPr>
            <p:cNvPr id="3" name="Picture 3"/>
            <p:cNvPicPr>
              <a:picLocks noChangeAspect="1"/>
            </p:cNvPicPr>
            <p:nvPr/>
          </p:nvPicPr>
          <p:blipFill>
            <a:blip r:embed="rId3"/>
            <a:srcRect l="30330" t="57322"/>
            <a:stretch>
              <a:fillRect/>
            </a:stretch>
          </p:blipFill>
          <p:spPr>
            <a:xfrm>
              <a:off x="0" y="0"/>
              <a:ext cx="14726153" cy="6010207"/>
            </a:xfrm>
            <a:prstGeom prst="rect">
              <a:avLst/>
            </a:prstGeom>
          </p:spPr>
        </p:pic>
      </p:grpSp>
      <p:sp>
        <p:nvSpPr>
          <p:cNvPr id="4" name="Freeform 4"/>
          <p:cNvSpPr/>
          <p:nvPr/>
        </p:nvSpPr>
        <p:spPr>
          <a:xfrm>
            <a:off x="15348197" y="90108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5" name="Freeform 5"/>
          <p:cNvSpPr/>
          <p:nvPr/>
        </p:nvSpPr>
        <p:spPr>
          <a:xfrm>
            <a:off x="15944881" y="2977309"/>
            <a:ext cx="1314419" cy="1314419"/>
          </a:xfrm>
          <a:custGeom>
            <a:avLst/>
            <a:gdLst/>
            <a:ahLst/>
            <a:cxnLst/>
            <a:rect l="l" t="t" r="r" b="b"/>
            <a:pathLst>
              <a:path w="1314419" h="1314419">
                <a:moveTo>
                  <a:pt x="0" y="0"/>
                </a:moveTo>
                <a:lnTo>
                  <a:pt x="1314419" y="0"/>
                </a:lnTo>
                <a:lnTo>
                  <a:pt x="1314419" y="1314420"/>
                </a:lnTo>
                <a:lnTo>
                  <a:pt x="0" y="1314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296092" y="2977309"/>
            <a:ext cx="1314419" cy="1314419"/>
          </a:xfrm>
          <a:custGeom>
            <a:avLst/>
            <a:gdLst/>
            <a:ahLst/>
            <a:cxnLst/>
            <a:rect l="l" t="t" r="r" b="b"/>
            <a:pathLst>
              <a:path w="1314419" h="1314419">
                <a:moveTo>
                  <a:pt x="0" y="0"/>
                </a:moveTo>
                <a:lnTo>
                  <a:pt x="1314419" y="0"/>
                </a:lnTo>
                <a:lnTo>
                  <a:pt x="1314419" y="1314420"/>
                </a:lnTo>
                <a:lnTo>
                  <a:pt x="0" y="1314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2648297" y="2977309"/>
            <a:ext cx="1314419" cy="1314419"/>
          </a:xfrm>
          <a:custGeom>
            <a:avLst/>
            <a:gdLst/>
            <a:ahLst/>
            <a:cxnLst/>
            <a:rect l="l" t="t" r="r" b="b"/>
            <a:pathLst>
              <a:path w="1314419" h="1314419">
                <a:moveTo>
                  <a:pt x="0" y="0"/>
                </a:moveTo>
                <a:lnTo>
                  <a:pt x="1314420" y="0"/>
                </a:lnTo>
                <a:lnTo>
                  <a:pt x="1314420" y="1314420"/>
                </a:lnTo>
                <a:lnTo>
                  <a:pt x="0" y="1314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AutoShape 8"/>
          <p:cNvSpPr/>
          <p:nvPr/>
        </p:nvSpPr>
        <p:spPr>
          <a:xfrm>
            <a:off x="2760740" y="1023937"/>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14953301" y="6604189"/>
            <a:ext cx="4636349" cy="4584190"/>
          </a:xfrm>
          <a:custGeom>
            <a:avLst/>
            <a:gdLst/>
            <a:ahLst/>
            <a:cxnLst/>
            <a:rect l="l" t="t" r="r" b="b"/>
            <a:pathLst>
              <a:path w="4636349" h="4584190">
                <a:moveTo>
                  <a:pt x="0" y="0"/>
                </a:moveTo>
                <a:lnTo>
                  <a:pt x="4636349" y="0"/>
                </a:lnTo>
                <a:lnTo>
                  <a:pt x="4636349" y="4584190"/>
                </a:lnTo>
                <a:lnTo>
                  <a:pt x="0" y="4584190"/>
                </a:lnTo>
                <a:lnTo>
                  <a:pt x="0" y="0"/>
                </a:lnTo>
                <a:close/>
              </a:path>
            </a:pathLst>
          </a:custGeom>
          <a:blipFill>
            <a:blip r:embed="rId8"/>
            <a:stretch>
              <a:fillRect/>
            </a:stretch>
          </a:blipFill>
        </p:spPr>
        <p:txBody>
          <a:bodyPr/>
          <a:lstStyle/>
          <a:p>
            <a:endParaRPr lang="en-US"/>
          </a:p>
        </p:txBody>
      </p:sp>
      <p:sp>
        <p:nvSpPr>
          <p:cNvPr id="10" name="Freeform 10"/>
          <p:cNvSpPr/>
          <p:nvPr/>
        </p:nvSpPr>
        <p:spPr>
          <a:xfrm>
            <a:off x="1028700" y="819525"/>
            <a:ext cx="1205435" cy="399300"/>
          </a:xfrm>
          <a:custGeom>
            <a:avLst/>
            <a:gdLst/>
            <a:ahLst/>
            <a:cxnLst/>
            <a:rect l="l" t="t" r="r" b="b"/>
            <a:pathLst>
              <a:path w="1205435" h="399300">
                <a:moveTo>
                  <a:pt x="0" y="0"/>
                </a:moveTo>
                <a:lnTo>
                  <a:pt x="1205435" y="0"/>
                </a:lnTo>
                <a:lnTo>
                  <a:pt x="1205435" y="399300"/>
                </a:lnTo>
                <a:lnTo>
                  <a:pt x="0" y="399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028700" y="874395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028700" y="3302972"/>
            <a:ext cx="9076643" cy="1232052"/>
          </a:xfrm>
          <a:prstGeom prst="rect">
            <a:avLst/>
          </a:prstGeom>
        </p:spPr>
        <p:txBody>
          <a:bodyPr lIns="0" tIns="0" rIns="0" bIns="0" rtlCol="0" anchor="t">
            <a:spAutoFit/>
          </a:bodyPr>
          <a:lstStyle/>
          <a:p>
            <a:pPr marL="0" lvl="0" indent="0">
              <a:lnSpc>
                <a:spcPts val="8834"/>
              </a:lnSpc>
            </a:pPr>
            <a:r>
              <a:rPr lang="en-US" sz="8834">
                <a:solidFill>
                  <a:srgbClr val="FFFFFF"/>
                </a:solidFill>
                <a:latin typeface="Helios Extended Bold"/>
              </a:rPr>
              <a:t>DEMO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1379863" y="1490986"/>
            <a:ext cx="5102507" cy="7305029"/>
            <a:chOff x="0" y="0"/>
            <a:chExt cx="10591800" cy="15163800"/>
          </a:xfrm>
        </p:grpSpPr>
        <p:sp>
          <p:nvSpPr>
            <p:cNvPr id="3" name="Freeform 3"/>
            <p:cNvSpPr/>
            <p:nvPr/>
          </p:nvSpPr>
          <p:spPr>
            <a:xfrm>
              <a:off x="0" y="0"/>
              <a:ext cx="10591800" cy="15163800"/>
            </a:xfrm>
            <a:custGeom>
              <a:avLst/>
              <a:gdLst/>
              <a:ahLst/>
              <a:cxnLst/>
              <a:rect l="l" t="t" r="r" b="b"/>
              <a:pathLst>
                <a:path w="10591800" h="15163800">
                  <a:moveTo>
                    <a:pt x="10591800" y="254000"/>
                  </a:moveTo>
                  <a:lnTo>
                    <a:pt x="10591800" y="14909800"/>
                  </a:lnTo>
                  <a:cubicBezTo>
                    <a:pt x="10591800" y="15050136"/>
                    <a:pt x="10478135" y="15163800"/>
                    <a:pt x="10337800" y="15163800"/>
                  </a:cubicBezTo>
                  <a:lnTo>
                    <a:pt x="254000" y="15163800"/>
                  </a:lnTo>
                  <a:cubicBezTo>
                    <a:pt x="113665" y="15163800"/>
                    <a:pt x="0" y="15050136"/>
                    <a:pt x="0" y="14909800"/>
                  </a:cubicBezTo>
                  <a:lnTo>
                    <a:pt x="0" y="254000"/>
                  </a:lnTo>
                  <a:cubicBezTo>
                    <a:pt x="0" y="113665"/>
                    <a:pt x="113665" y="0"/>
                    <a:pt x="254000" y="0"/>
                  </a:cubicBezTo>
                  <a:lnTo>
                    <a:pt x="10337800" y="0"/>
                  </a:lnTo>
                  <a:cubicBezTo>
                    <a:pt x="10478135" y="0"/>
                    <a:pt x="10591800" y="113665"/>
                    <a:pt x="10591800" y="254000"/>
                  </a:cubicBezTo>
                  <a:close/>
                </a:path>
              </a:pathLst>
            </a:custGeom>
            <a:blipFill>
              <a:blip r:embed="rId2"/>
              <a:stretch>
                <a:fillRect l="-52465" r="-62014"/>
              </a:stretch>
            </a:blipFill>
          </p:spPr>
          <p:txBody>
            <a:bodyPr/>
            <a:lstStyle/>
            <a:p>
              <a:endParaRPr lang="en-US"/>
            </a:p>
          </p:txBody>
        </p:sp>
      </p:grpSp>
      <p:sp>
        <p:nvSpPr>
          <p:cNvPr id="4" name="Freeform 4"/>
          <p:cNvSpPr/>
          <p:nvPr/>
        </p:nvSpPr>
        <p:spPr>
          <a:xfrm flipH="1" flipV="1">
            <a:off x="13888393" y="-2063102"/>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3"/>
            <a:stretch>
              <a:fillRect/>
            </a:stretch>
          </a:blipFill>
        </p:spPr>
        <p:txBody>
          <a:bodyPr/>
          <a:lstStyle/>
          <a:p>
            <a:endParaRPr lang="en-US"/>
          </a:p>
        </p:txBody>
      </p:sp>
      <p:sp>
        <p:nvSpPr>
          <p:cNvPr id="5" name="Freeform 5"/>
          <p:cNvSpPr/>
          <p:nvPr/>
        </p:nvSpPr>
        <p:spPr>
          <a:xfrm flipV="1">
            <a:off x="10599161" y="6683525"/>
            <a:ext cx="3643947" cy="5695878"/>
          </a:xfrm>
          <a:custGeom>
            <a:avLst/>
            <a:gdLst/>
            <a:ahLst/>
            <a:cxnLst/>
            <a:rect l="l" t="t" r="r" b="b"/>
            <a:pathLst>
              <a:path w="3643947" h="5695878">
                <a:moveTo>
                  <a:pt x="0" y="5695879"/>
                </a:moveTo>
                <a:lnTo>
                  <a:pt x="3643947" y="5695879"/>
                </a:lnTo>
                <a:lnTo>
                  <a:pt x="3643947" y="0"/>
                </a:lnTo>
                <a:lnTo>
                  <a:pt x="0" y="0"/>
                </a:lnTo>
                <a:lnTo>
                  <a:pt x="0" y="5695879"/>
                </a:lnTo>
                <a:close/>
              </a:path>
            </a:pathLst>
          </a:custGeom>
          <a:blipFill>
            <a:blip r:embed="rId3"/>
            <a:stretch>
              <a:fillRect/>
            </a:stretch>
          </a:blipFill>
        </p:spPr>
        <p:txBody>
          <a:bodyPr/>
          <a:lstStyle/>
          <a:p>
            <a:endParaRPr lang="en-US"/>
          </a:p>
        </p:txBody>
      </p:sp>
      <p:sp>
        <p:nvSpPr>
          <p:cNvPr id="6" name="Freeform 6"/>
          <p:cNvSpPr/>
          <p:nvPr/>
        </p:nvSpPr>
        <p:spPr>
          <a:xfrm>
            <a:off x="901460" y="846964"/>
            <a:ext cx="1736823" cy="363472"/>
          </a:xfrm>
          <a:custGeom>
            <a:avLst/>
            <a:gdLst/>
            <a:ahLst/>
            <a:cxnLst/>
            <a:rect l="l" t="t" r="r" b="b"/>
            <a:pathLst>
              <a:path w="1736823" h="363472">
                <a:moveTo>
                  <a:pt x="0" y="0"/>
                </a:moveTo>
                <a:lnTo>
                  <a:pt x="1736823" y="0"/>
                </a:lnTo>
                <a:lnTo>
                  <a:pt x="1736823" y="363472"/>
                </a:lnTo>
                <a:lnTo>
                  <a:pt x="0" y="363472"/>
                </a:lnTo>
                <a:lnTo>
                  <a:pt x="0" y="0"/>
                </a:lnTo>
                <a:close/>
              </a:path>
            </a:pathLst>
          </a:custGeom>
          <a:blipFill>
            <a:blip r:embed="rId4">
              <a:extLst>
                <a:ext uri="{96DAC541-7B7A-43D3-8B79-37D633B846F1}">
                  <asvg:svgBlip xmlns:asvg="http://schemas.microsoft.com/office/drawing/2016/SVG/main" r:embed="rId5"/>
                </a:ext>
              </a:extLst>
            </a:blip>
            <a:stretch>
              <a:fillRect l="-67057" t="-517492" r="-69857" b="-514588"/>
            </a:stretch>
          </a:blipFill>
        </p:spPr>
        <p:txBody>
          <a:bodyPr/>
          <a:lstStyle/>
          <a:p>
            <a:endParaRPr lang="en-US"/>
          </a:p>
        </p:txBody>
      </p:sp>
      <p:sp>
        <p:nvSpPr>
          <p:cNvPr id="7" name="Freeform 7"/>
          <p:cNvSpPr/>
          <p:nvPr/>
        </p:nvSpPr>
        <p:spPr>
          <a:xfrm>
            <a:off x="1028700" y="9152109"/>
            <a:ext cx="1609583" cy="212381"/>
          </a:xfrm>
          <a:custGeom>
            <a:avLst/>
            <a:gdLst/>
            <a:ahLst/>
            <a:cxnLst/>
            <a:rect l="l" t="t" r="r" b="b"/>
            <a:pathLst>
              <a:path w="1609583" h="212381">
                <a:moveTo>
                  <a:pt x="0" y="0"/>
                </a:moveTo>
                <a:lnTo>
                  <a:pt x="1609583" y="0"/>
                </a:lnTo>
                <a:lnTo>
                  <a:pt x="1609583" y="212382"/>
                </a:lnTo>
                <a:lnTo>
                  <a:pt x="0" y="212382"/>
                </a:lnTo>
                <a:lnTo>
                  <a:pt x="0" y="0"/>
                </a:lnTo>
                <a:close/>
              </a:path>
            </a:pathLst>
          </a:custGeom>
          <a:blipFill>
            <a:blip r:embed="rId6">
              <a:extLst>
                <a:ext uri="{96DAC541-7B7A-43D3-8B79-37D633B846F1}">
                  <asvg:svgBlip xmlns:asvg="http://schemas.microsoft.com/office/drawing/2016/SVG/main" r:embed="rId7"/>
                </a:ext>
              </a:extLst>
            </a:blip>
            <a:stretch>
              <a:fillRect t="-125049"/>
            </a:stretch>
          </a:blipFill>
        </p:spPr>
        <p:txBody>
          <a:bodyPr/>
          <a:lstStyle/>
          <a:p>
            <a:endParaRPr lang="en-US"/>
          </a:p>
        </p:txBody>
      </p:sp>
      <p:sp>
        <p:nvSpPr>
          <p:cNvPr id="8" name="Freeform 8"/>
          <p:cNvSpPr/>
          <p:nvPr/>
        </p:nvSpPr>
        <p:spPr>
          <a:xfrm rot="-5400000">
            <a:off x="10575072" y="2557371"/>
            <a:ext cx="1609583" cy="477963"/>
          </a:xfrm>
          <a:custGeom>
            <a:avLst/>
            <a:gdLst/>
            <a:ahLst/>
            <a:cxnLst/>
            <a:rect l="l" t="t" r="r" b="b"/>
            <a:pathLst>
              <a:path w="1609583" h="477963">
                <a:moveTo>
                  <a:pt x="0" y="0"/>
                </a:moveTo>
                <a:lnTo>
                  <a:pt x="1609582" y="0"/>
                </a:lnTo>
                <a:lnTo>
                  <a:pt x="1609582"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5400000">
            <a:off x="15677579" y="7392290"/>
            <a:ext cx="1609583" cy="477963"/>
          </a:xfrm>
          <a:custGeom>
            <a:avLst/>
            <a:gdLst/>
            <a:ahLst/>
            <a:cxnLst/>
            <a:rect l="l" t="t" r="r" b="b"/>
            <a:pathLst>
              <a:path w="1609583" h="477963">
                <a:moveTo>
                  <a:pt x="0" y="0"/>
                </a:moveTo>
                <a:lnTo>
                  <a:pt x="1609583" y="0"/>
                </a:lnTo>
                <a:lnTo>
                  <a:pt x="1609583"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0" name="TextBox 10"/>
          <p:cNvSpPr txBox="1"/>
          <p:nvPr/>
        </p:nvSpPr>
        <p:spPr>
          <a:xfrm>
            <a:off x="1028700" y="3230589"/>
            <a:ext cx="8196206" cy="1085926"/>
          </a:xfrm>
          <a:prstGeom prst="rect">
            <a:avLst/>
          </a:prstGeom>
        </p:spPr>
        <p:txBody>
          <a:bodyPr lIns="0" tIns="0" rIns="0" bIns="0" rtlCol="0" anchor="t">
            <a:spAutoFit/>
          </a:bodyPr>
          <a:lstStyle/>
          <a:p>
            <a:pPr marL="0" lvl="0" indent="0">
              <a:lnSpc>
                <a:spcPts val="7878"/>
              </a:lnSpc>
            </a:pPr>
            <a:r>
              <a:rPr lang="en-US" sz="7878">
                <a:solidFill>
                  <a:srgbClr val="FFFFFF"/>
                </a:solidFill>
                <a:latin typeface="Helios Extended Bold"/>
              </a:rPr>
              <a:t>QUESTIONS?</a:t>
            </a:r>
          </a:p>
        </p:txBody>
      </p:sp>
      <p:sp>
        <p:nvSpPr>
          <p:cNvPr id="11" name="AutoShape 11"/>
          <p:cNvSpPr/>
          <p:nvPr/>
        </p:nvSpPr>
        <p:spPr>
          <a:xfrm>
            <a:off x="3069559" y="1047750"/>
            <a:ext cx="2946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12" name="AutoShape 12"/>
          <p:cNvSpPr/>
          <p:nvPr/>
        </p:nvSpPr>
        <p:spPr>
          <a:xfrm>
            <a:off x="3069559" y="9263062"/>
            <a:ext cx="2946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13" name="TextBox 13"/>
          <p:cNvSpPr txBox="1"/>
          <p:nvPr/>
        </p:nvSpPr>
        <p:spPr>
          <a:xfrm>
            <a:off x="1258374" y="5076825"/>
            <a:ext cx="4496342" cy="490855"/>
          </a:xfrm>
          <a:prstGeom prst="rect">
            <a:avLst/>
          </a:prstGeom>
        </p:spPr>
        <p:txBody>
          <a:bodyPr lIns="0" tIns="0" rIns="0" bIns="0" rtlCol="0" anchor="t">
            <a:spAutoFit/>
          </a:bodyPr>
          <a:lstStyle/>
          <a:p>
            <a:pPr marL="0" lvl="0" indent="0">
              <a:lnSpc>
                <a:spcPts val="3919"/>
              </a:lnSpc>
              <a:spcBef>
                <a:spcPct val="0"/>
              </a:spcBef>
            </a:pPr>
            <a:r>
              <a:rPr lang="en-US" sz="2799">
                <a:solidFill>
                  <a:srgbClr val="FFFFFF"/>
                </a:solidFill>
                <a:latin typeface="Helio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68533"/>
            <a:ext cx="7257842" cy="2174967"/>
            <a:chOff x="0" y="0"/>
            <a:chExt cx="9677123" cy="2899956"/>
          </a:xfrm>
        </p:grpSpPr>
        <p:sp>
          <p:nvSpPr>
            <p:cNvPr id="3" name="Freeform 3"/>
            <p:cNvSpPr/>
            <p:nvPr/>
          </p:nvSpPr>
          <p:spPr>
            <a:xfrm rot="-5400000">
              <a:off x="1360077" y="1168763"/>
              <a:ext cx="371116" cy="3091271"/>
            </a:xfrm>
            <a:custGeom>
              <a:avLst/>
              <a:gdLst/>
              <a:ahLst/>
              <a:cxnLst/>
              <a:rect l="l" t="t" r="r" b="b"/>
              <a:pathLst>
                <a:path w="371116" h="3091271">
                  <a:moveTo>
                    <a:pt x="0" y="0"/>
                  </a:moveTo>
                  <a:lnTo>
                    <a:pt x="371117" y="0"/>
                  </a:lnTo>
                  <a:lnTo>
                    <a:pt x="371117" y="3091270"/>
                  </a:lnTo>
                  <a:lnTo>
                    <a:pt x="0" y="3091270"/>
                  </a:lnTo>
                  <a:lnTo>
                    <a:pt x="0" y="0"/>
                  </a:lnTo>
                  <a:close/>
                </a:path>
              </a:pathLst>
            </a:custGeom>
            <a:blipFill>
              <a:blip r:embed="rId3">
                <a:extLst>
                  <a:ext uri="{96DAC541-7B7A-43D3-8B79-37D633B846F1}">
                    <asvg:svgBlip xmlns:asvg="http://schemas.microsoft.com/office/drawing/2016/SVG/main" r:embed="rId4"/>
                  </a:ext>
                </a:extLst>
              </a:blip>
              <a:stretch>
                <a:fillRect l="-645045" r="-78832"/>
              </a:stretch>
            </a:blipFill>
          </p:spPr>
          <p:txBody>
            <a:bodyPr/>
            <a:lstStyle/>
            <a:p>
              <a:endParaRPr lang="en-US"/>
            </a:p>
          </p:txBody>
        </p:sp>
        <p:sp>
          <p:nvSpPr>
            <p:cNvPr id="4" name="TextBox 4"/>
            <p:cNvSpPr txBox="1"/>
            <p:nvPr/>
          </p:nvSpPr>
          <p:spPr>
            <a:xfrm>
              <a:off x="0" y="76200"/>
              <a:ext cx="9677123" cy="2159000"/>
            </a:xfrm>
            <a:prstGeom prst="rect">
              <a:avLst/>
            </a:prstGeom>
          </p:spPr>
          <p:txBody>
            <a:bodyPr lIns="0" tIns="0" rIns="0" bIns="0" rtlCol="0" anchor="t">
              <a:spAutoFit/>
            </a:bodyPr>
            <a:lstStyle/>
            <a:p>
              <a:pPr marL="0" lvl="0" indent="0">
                <a:lnSpc>
                  <a:spcPts val="5999"/>
                </a:lnSpc>
              </a:pPr>
              <a:r>
                <a:rPr lang="en-US" sz="5999">
                  <a:solidFill>
                    <a:srgbClr val="FFFFFF"/>
                  </a:solidFill>
                  <a:latin typeface="Helios Extended Bold"/>
                </a:rPr>
                <a:t>WHAT IS ECONIMATE?</a:t>
              </a:r>
            </a:p>
          </p:txBody>
        </p:sp>
        <p:sp>
          <p:nvSpPr>
            <p:cNvPr id="5" name="AutoShape 5"/>
            <p:cNvSpPr/>
            <p:nvPr/>
          </p:nvSpPr>
          <p:spPr>
            <a:xfrm>
              <a:off x="3555760" y="2720977"/>
              <a:ext cx="2500638" cy="0"/>
            </a:xfrm>
            <a:prstGeom prst="line">
              <a:avLst/>
            </a:prstGeom>
            <a:ln w="13157"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5">
              <a:extLst>
                <a:ext uri="{96DAC541-7B7A-43D3-8B79-37D633B846F1}">
                  <asvg:svgBlip xmlns:asvg="http://schemas.microsoft.com/office/drawing/2016/SVG/main" r:embed="rId6"/>
                </a:ext>
              </a:extLst>
            </a:blip>
            <a:stretch>
              <a:fillRect b="-657599"/>
            </a:stretch>
          </a:blipFill>
        </p:spPr>
        <p:txBody>
          <a:bodyPr/>
          <a:lstStyle/>
          <a:p>
            <a:endParaRPr lang="en-US"/>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7">
              <a:extLst>
                <a:ext uri="{96DAC541-7B7A-43D3-8B79-37D633B846F1}">
                  <asvg:svgBlip xmlns:asvg="http://schemas.microsoft.com/office/drawing/2016/SVG/main" r:embed="rId8"/>
                </a:ext>
              </a:extLst>
            </a:blip>
            <a:stretch>
              <a:fillRect l="-15993" r="-7350" b="-746431"/>
            </a:stretch>
          </a:blipFill>
        </p:spPr>
        <p:txBody>
          <a:bodyPr/>
          <a:lstStyle/>
          <a:p>
            <a:endParaRPr lang="en-US"/>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9"/>
            <a:stretch>
              <a:fillRect l="-25707" b="-357"/>
            </a:stretch>
          </a:blipFill>
        </p:spPr>
        <p:txBody>
          <a:bodyPr/>
          <a:lstStyle/>
          <a:p>
            <a:endParaRPr lang="en-US"/>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9"/>
            <a:stretch>
              <a:fillRect l="-25707" b="-357"/>
            </a:stretch>
          </a:blipFill>
          <a:ln cap="sq">
            <a:noFill/>
            <a:prstDash val="solid"/>
            <a:miter/>
          </a:ln>
        </p:spPr>
        <p:txBody>
          <a:bodyPr/>
          <a:lstStyle/>
          <a:p>
            <a:endParaRPr lang="en-US"/>
          </a:p>
        </p:txBody>
      </p:sp>
      <p:sp>
        <p:nvSpPr>
          <p:cNvPr id="12" name="Freeform 12"/>
          <p:cNvSpPr/>
          <p:nvPr/>
        </p:nvSpPr>
        <p:spPr>
          <a:xfrm>
            <a:off x="9891127" y="2367688"/>
            <a:ext cx="6258670" cy="5551624"/>
          </a:xfrm>
          <a:custGeom>
            <a:avLst/>
            <a:gdLst/>
            <a:ahLst/>
            <a:cxnLst/>
            <a:rect l="l" t="t" r="r" b="b"/>
            <a:pathLst>
              <a:path w="6258670" h="5551624">
                <a:moveTo>
                  <a:pt x="0" y="0"/>
                </a:moveTo>
                <a:lnTo>
                  <a:pt x="6258671" y="0"/>
                </a:lnTo>
                <a:lnTo>
                  <a:pt x="6258671" y="5551624"/>
                </a:lnTo>
                <a:lnTo>
                  <a:pt x="0" y="5551624"/>
                </a:lnTo>
                <a:lnTo>
                  <a:pt x="0" y="0"/>
                </a:lnTo>
                <a:close/>
              </a:path>
            </a:pathLst>
          </a:custGeom>
          <a:blipFill>
            <a:blip r:embed="rId10"/>
            <a:stretch>
              <a:fillRect/>
            </a:stretch>
          </a:blipFill>
          <a:ln cap="rnd">
            <a:noFill/>
            <a:prstDash val="solid"/>
            <a:round/>
          </a:ln>
        </p:spPr>
        <p:txBody>
          <a:bodyPr/>
          <a:lstStyle/>
          <a:p>
            <a:endParaRPr lang="en-US"/>
          </a:p>
        </p:txBody>
      </p:sp>
      <p:sp>
        <p:nvSpPr>
          <p:cNvPr id="13" name="TextBox 13"/>
          <p:cNvSpPr txBox="1"/>
          <p:nvPr/>
        </p:nvSpPr>
        <p:spPr>
          <a:xfrm>
            <a:off x="1028700" y="6153762"/>
            <a:ext cx="8115300" cy="995421"/>
          </a:xfrm>
          <a:prstGeom prst="rect">
            <a:avLst/>
          </a:prstGeom>
        </p:spPr>
        <p:txBody>
          <a:bodyPr lIns="0" tIns="0" rIns="0" bIns="0" rtlCol="0" anchor="t">
            <a:spAutoFit/>
          </a:bodyPr>
          <a:lstStyle/>
          <a:p>
            <a:pPr>
              <a:lnSpc>
                <a:spcPts val="4014"/>
              </a:lnSpc>
              <a:spcBef>
                <a:spcPct val="0"/>
              </a:spcBef>
            </a:pPr>
            <a:r>
              <a:rPr lang="en-US" sz="2867">
                <a:solidFill>
                  <a:srgbClr val="FFFFFF"/>
                </a:solidFill>
                <a:latin typeface="Inter Light"/>
              </a:rPr>
              <a:t>Innovative AI Tutor </a:t>
            </a:r>
            <a:r>
              <a:rPr lang="en-US" sz="2867">
                <a:solidFill>
                  <a:srgbClr val="FFFFFF"/>
                </a:solidFill>
                <a:latin typeface="Inter Bold"/>
              </a:rPr>
              <a:t>simplifies economics</a:t>
            </a:r>
            <a:r>
              <a:rPr lang="en-US" sz="2867">
                <a:solidFill>
                  <a:srgbClr val="FFFFFF"/>
                </a:solidFill>
                <a:latin typeface="Inter Light"/>
              </a:rPr>
              <a:t> for students, professionals, and anyone curious.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84012"/>
            <a:ext cx="7257842" cy="2174967"/>
            <a:chOff x="0" y="0"/>
            <a:chExt cx="9677123" cy="2899956"/>
          </a:xfrm>
        </p:grpSpPr>
        <p:sp>
          <p:nvSpPr>
            <p:cNvPr id="3" name="Freeform 3"/>
            <p:cNvSpPr/>
            <p:nvPr/>
          </p:nvSpPr>
          <p:spPr>
            <a:xfrm rot="-5400000">
              <a:off x="1360077" y="1168763"/>
              <a:ext cx="371116" cy="3091271"/>
            </a:xfrm>
            <a:custGeom>
              <a:avLst/>
              <a:gdLst/>
              <a:ahLst/>
              <a:cxnLst/>
              <a:rect l="l" t="t" r="r" b="b"/>
              <a:pathLst>
                <a:path w="371116" h="3091271">
                  <a:moveTo>
                    <a:pt x="0" y="0"/>
                  </a:moveTo>
                  <a:lnTo>
                    <a:pt x="371117" y="0"/>
                  </a:lnTo>
                  <a:lnTo>
                    <a:pt x="371117" y="3091270"/>
                  </a:lnTo>
                  <a:lnTo>
                    <a:pt x="0" y="3091270"/>
                  </a:lnTo>
                  <a:lnTo>
                    <a:pt x="0" y="0"/>
                  </a:lnTo>
                  <a:close/>
                </a:path>
              </a:pathLst>
            </a:custGeom>
            <a:blipFill>
              <a:blip r:embed="rId3">
                <a:extLst>
                  <a:ext uri="{96DAC541-7B7A-43D3-8B79-37D633B846F1}">
                    <asvg:svgBlip xmlns:asvg="http://schemas.microsoft.com/office/drawing/2016/SVG/main" r:embed="rId4"/>
                  </a:ext>
                </a:extLst>
              </a:blip>
              <a:stretch>
                <a:fillRect l="-645045" r="-78832"/>
              </a:stretch>
            </a:blipFill>
          </p:spPr>
          <p:txBody>
            <a:bodyPr/>
            <a:lstStyle/>
            <a:p>
              <a:endParaRPr lang="en-US"/>
            </a:p>
          </p:txBody>
        </p:sp>
        <p:sp>
          <p:nvSpPr>
            <p:cNvPr id="4" name="TextBox 4"/>
            <p:cNvSpPr txBox="1"/>
            <p:nvPr/>
          </p:nvSpPr>
          <p:spPr>
            <a:xfrm>
              <a:off x="0" y="76200"/>
              <a:ext cx="9677123" cy="2159000"/>
            </a:xfrm>
            <a:prstGeom prst="rect">
              <a:avLst/>
            </a:prstGeom>
          </p:spPr>
          <p:txBody>
            <a:bodyPr lIns="0" tIns="0" rIns="0" bIns="0" rtlCol="0" anchor="t">
              <a:spAutoFit/>
            </a:bodyPr>
            <a:lstStyle/>
            <a:p>
              <a:pPr marL="0" lvl="0" indent="0">
                <a:lnSpc>
                  <a:spcPts val="5999"/>
                </a:lnSpc>
              </a:pPr>
              <a:r>
                <a:rPr lang="en-US" sz="5999">
                  <a:solidFill>
                    <a:srgbClr val="FFFFFF"/>
                  </a:solidFill>
                  <a:latin typeface="Helios Extended Bold"/>
                </a:rPr>
                <a:t>WHY ECONIMATE</a:t>
              </a:r>
            </a:p>
          </p:txBody>
        </p:sp>
        <p:sp>
          <p:nvSpPr>
            <p:cNvPr id="5" name="AutoShape 5"/>
            <p:cNvSpPr/>
            <p:nvPr/>
          </p:nvSpPr>
          <p:spPr>
            <a:xfrm>
              <a:off x="3555760" y="2720977"/>
              <a:ext cx="2500638" cy="0"/>
            </a:xfrm>
            <a:prstGeom prst="line">
              <a:avLst/>
            </a:prstGeom>
            <a:ln w="13157"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8286542" y="1985847"/>
            <a:ext cx="8423896" cy="1221363"/>
            <a:chOff x="0" y="0"/>
            <a:chExt cx="2216779" cy="321406"/>
          </a:xfrm>
        </p:grpSpPr>
        <p:sp>
          <p:nvSpPr>
            <p:cNvPr id="7" name="Freeform 7"/>
            <p:cNvSpPr/>
            <p:nvPr/>
          </p:nvSpPr>
          <p:spPr>
            <a:xfrm>
              <a:off x="0" y="0"/>
              <a:ext cx="2216779" cy="321406"/>
            </a:xfrm>
            <a:custGeom>
              <a:avLst/>
              <a:gdLst/>
              <a:ahLst/>
              <a:cxnLst/>
              <a:rect l="l" t="t" r="r" b="b"/>
              <a:pathLst>
                <a:path w="2216779" h="321406">
                  <a:moveTo>
                    <a:pt x="31247" y="0"/>
                  </a:moveTo>
                  <a:lnTo>
                    <a:pt x="2185532" y="0"/>
                  </a:lnTo>
                  <a:cubicBezTo>
                    <a:pt x="2193819" y="0"/>
                    <a:pt x="2201767" y="3292"/>
                    <a:pt x="2207627" y="9152"/>
                  </a:cubicBezTo>
                  <a:cubicBezTo>
                    <a:pt x="2213487" y="15012"/>
                    <a:pt x="2216779" y="22960"/>
                    <a:pt x="2216779" y="31247"/>
                  </a:cubicBezTo>
                  <a:lnTo>
                    <a:pt x="2216779" y="290159"/>
                  </a:lnTo>
                  <a:cubicBezTo>
                    <a:pt x="2216779" y="307416"/>
                    <a:pt x="2202789" y="321406"/>
                    <a:pt x="2185532" y="321406"/>
                  </a:cubicBezTo>
                  <a:lnTo>
                    <a:pt x="31247" y="321406"/>
                  </a:lnTo>
                  <a:cubicBezTo>
                    <a:pt x="13990" y="321406"/>
                    <a:pt x="0" y="307416"/>
                    <a:pt x="0" y="290159"/>
                  </a:cubicBezTo>
                  <a:lnTo>
                    <a:pt x="0" y="31247"/>
                  </a:lnTo>
                  <a:cubicBezTo>
                    <a:pt x="0" y="13990"/>
                    <a:pt x="13990" y="0"/>
                    <a:pt x="31247" y="0"/>
                  </a:cubicBezTo>
                  <a:close/>
                </a:path>
              </a:pathLst>
            </a:custGeom>
            <a:solidFill>
              <a:srgbClr val="000000">
                <a:alpha val="0"/>
              </a:srgbClr>
            </a:solidFill>
            <a:ln w="66675" cap="rnd">
              <a:solidFill>
                <a:srgbClr val="E2DBEF"/>
              </a:solidFill>
              <a:prstDash val="solid"/>
              <a:round/>
            </a:ln>
          </p:spPr>
          <p:txBody>
            <a:bodyPr/>
            <a:lstStyle/>
            <a:p>
              <a:endParaRPr lang="en-US"/>
            </a:p>
          </p:txBody>
        </p:sp>
        <p:sp>
          <p:nvSpPr>
            <p:cNvPr id="8" name="TextBox 8"/>
            <p:cNvSpPr txBox="1"/>
            <p:nvPr/>
          </p:nvSpPr>
          <p:spPr>
            <a:xfrm>
              <a:off x="0" y="-47625"/>
              <a:ext cx="2216779"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Support Students with Disabilities</a:t>
              </a:r>
            </a:p>
          </p:txBody>
        </p:sp>
      </p:grpSp>
      <p:grpSp>
        <p:nvGrpSpPr>
          <p:cNvPr id="9" name="Group 9"/>
          <p:cNvGrpSpPr/>
          <p:nvPr/>
        </p:nvGrpSpPr>
        <p:grpSpPr>
          <a:xfrm>
            <a:off x="8286542" y="3684012"/>
            <a:ext cx="8423896" cy="1221363"/>
            <a:chOff x="0" y="0"/>
            <a:chExt cx="2216779" cy="321406"/>
          </a:xfrm>
        </p:grpSpPr>
        <p:sp>
          <p:nvSpPr>
            <p:cNvPr id="10" name="Freeform 10"/>
            <p:cNvSpPr/>
            <p:nvPr/>
          </p:nvSpPr>
          <p:spPr>
            <a:xfrm>
              <a:off x="0" y="0"/>
              <a:ext cx="2216779" cy="321406"/>
            </a:xfrm>
            <a:custGeom>
              <a:avLst/>
              <a:gdLst/>
              <a:ahLst/>
              <a:cxnLst/>
              <a:rect l="l" t="t" r="r" b="b"/>
              <a:pathLst>
                <a:path w="2216779" h="321406">
                  <a:moveTo>
                    <a:pt x="31247" y="0"/>
                  </a:moveTo>
                  <a:lnTo>
                    <a:pt x="2185532" y="0"/>
                  </a:lnTo>
                  <a:cubicBezTo>
                    <a:pt x="2193819" y="0"/>
                    <a:pt x="2201767" y="3292"/>
                    <a:pt x="2207627" y="9152"/>
                  </a:cubicBezTo>
                  <a:cubicBezTo>
                    <a:pt x="2213487" y="15012"/>
                    <a:pt x="2216779" y="22960"/>
                    <a:pt x="2216779" y="31247"/>
                  </a:cubicBezTo>
                  <a:lnTo>
                    <a:pt x="2216779" y="290159"/>
                  </a:lnTo>
                  <a:cubicBezTo>
                    <a:pt x="2216779" y="307416"/>
                    <a:pt x="2202789" y="321406"/>
                    <a:pt x="2185532" y="321406"/>
                  </a:cubicBezTo>
                  <a:lnTo>
                    <a:pt x="31247" y="321406"/>
                  </a:lnTo>
                  <a:cubicBezTo>
                    <a:pt x="13990" y="321406"/>
                    <a:pt x="0" y="307416"/>
                    <a:pt x="0" y="290159"/>
                  </a:cubicBezTo>
                  <a:lnTo>
                    <a:pt x="0" y="31247"/>
                  </a:lnTo>
                  <a:cubicBezTo>
                    <a:pt x="0" y="13990"/>
                    <a:pt x="13990" y="0"/>
                    <a:pt x="31247" y="0"/>
                  </a:cubicBezTo>
                  <a:close/>
                </a:path>
              </a:pathLst>
            </a:custGeom>
            <a:solidFill>
              <a:srgbClr val="000000">
                <a:alpha val="0"/>
              </a:srgbClr>
            </a:solidFill>
            <a:ln w="66675" cap="rnd">
              <a:solidFill>
                <a:srgbClr val="E2DBEF"/>
              </a:solidFill>
              <a:prstDash val="solid"/>
              <a:round/>
            </a:ln>
          </p:spPr>
          <p:txBody>
            <a:bodyPr/>
            <a:lstStyle/>
            <a:p>
              <a:endParaRPr lang="en-US"/>
            </a:p>
          </p:txBody>
        </p:sp>
        <p:sp>
          <p:nvSpPr>
            <p:cNvPr id="11" name="TextBox 11"/>
            <p:cNvSpPr txBox="1"/>
            <p:nvPr/>
          </p:nvSpPr>
          <p:spPr>
            <a:xfrm>
              <a:off x="0" y="-47625"/>
              <a:ext cx="2216779"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Offer 24/7 Accessibility</a:t>
              </a:r>
            </a:p>
          </p:txBody>
        </p:sp>
      </p:grpSp>
      <p:grpSp>
        <p:nvGrpSpPr>
          <p:cNvPr id="12" name="Group 12"/>
          <p:cNvGrpSpPr/>
          <p:nvPr/>
        </p:nvGrpSpPr>
        <p:grpSpPr>
          <a:xfrm>
            <a:off x="8286542" y="5382177"/>
            <a:ext cx="8423896" cy="1221363"/>
            <a:chOff x="0" y="0"/>
            <a:chExt cx="2216779" cy="321406"/>
          </a:xfrm>
        </p:grpSpPr>
        <p:sp>
          <p:nvSpPr>
            <p:cNvPr id="13" name="Freeform 13"/>
            <p:cNvSpPr/>
            <p:nvPr/>
          </p:nvSpPr>
          <p:spPr>
            <a:xfrm>
              <a:off x="0" y="0"/>
              <a:ext cx="2216779" cy="321406"/>
            </a:xfrm>
            <a:custGeom>
              <a:avLst/>
              <a:gdLst/>
              <a:ahLst/>
              <a:cxnLst/>
              <a:rect l="l" t="t" r="r" b="b"/>
              <a:pathLst>
                <a:path w="2216779" h="321406">
                  <a:moveTo>
                    <a:pt x="31247" y="0"/>
                  </a:moveTo>
                  <a:lnTo>
                    <a:pt x="2185532" y="0"/>
                  </a:lnTo>
                  <a:cubicBezTo>
                    <a:pt x="2193819" y="0"/>
                    <a:pt x="2201767" y="3292"/>
                    <a:pt x="2207627" y="9152"/>
                  </a:cubicBezTo>
                  <a:cubicBezTo>
                    <a:pt x="2213487" y="15012"/>
                    <a:pt x="2216779" y="22960"/>
                    <a:pt x="2216779" y="31247"/>
                  </a:cubicBezTo>
                  <a:lnTo>
                    <a:pt x="2216779" y="290159"/>
                  </a:lnTo>
                  <a:cubicBezTo>
                    <a:pt x="2216779" y="307416"/>
                    <a:pt x="2202789" y="321406"/>
                    <a:pt x="2185532" y="321406"/>
                  </a:cubicBezTo>
                  <a:lnTo>
                    <a:pt x="31247" y="321406"/>
                  </a:lnTo>
                  <a:cubicBezTo>
                    <a:pt x="13990" y="321406"/>
                    <a:pt x="0" y="307416"/>
                    <a:pt x="0" y="290159"/>
                  </a:cubicBezTo>
                  <a:lnTo>
                    <a:pt x="0" y="31247"/>
                  </a:lnTo>
                  <a:cubicBezTo>
                    <a:pt x="0" y="13990"/>
                    <a:pt x="13990" y="0"/>
                    <a:pt x="31247" y="0"/>
                  </a:cubicBezTo>
                  <a:close/>
                </a:path>
              </a:pathLst>
            </a:custGeom>
            <a:solidFill>
              <a:srgbClr val="000000">
                <a:alpha val="0"/>
              </a:srgbClr>
            </a:solidFill>
            <a:ln w="66675" cap="rnd">
              <a:solidFill>
                <a:srgbClr val="E2DBEF"/>
              </a:solidFill>
              <a:prstDash val="solid"/>
              <a:round/>
            </a:ln>
          </p:spPr>
          <p:txBody>
            <a:bodyPr/>
            <a:lstStyle/>
            <a:p>
              <a:endParaRPr lang="en-US"/>
            </a:p>
          </p:txBody>
        </p:sp>
        <p:sp>
          <p:nvSpPr>
            <p:cNvPr id="14" name="TextBox 14"/>
            <p:cNvSpPr txBox="1"/>
            <p:nvPr/>
          </p:nvSpPr>
          <p:spPr>
            <a:xfrm>
              <a:off x="0" y="-47625"/>
              <a:ext cx="2216779"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Concentration on One Specific Subject</a:t>
              </a:r>
            </a:p>
          </p:txBody>
        </p:sp>
      </p:grpSp>
      <p:grpSp>
        <p:nvGrpSpPr>
          <p:cNvPr id="15" name="Group 15"/>
          <p:cNvGrpSpPr/>
          <p:nvPr/>
        </p:nvGrpSpPr>
        <p:grpSpPr>
          <a:xfrm>
            <a:off x="8286542" y="7079790"/>
            <a:ext cx="8423896" cy="1221363"/>
            <a:chOff x="0" y="0"/>
            <a:chExt cx="2216779" cy="321406"/>
          </a:xfrm>
        </p:grpSpPr>
        <p:sp>
          <p:nvSpPr>
            <p:cNvPr id="16" name="Freeform 16"/>
            <p:cNvSpPr/>
            <p:nvPr/>
          </p:nvSpPr>
          <p:spPr>
            <a:xfrm>
              <a:off x="0" y="0"/>
              <a:ext cx="2216779" cy="321406"/>
            </a:xfrm>
            <a:custGeom>
              <a:avLst/>
              <a:gdLst/>
              <a:ahLst/>
              <a:cxnLst/>
              <a:rect l="l" t="t" r="r" b="b"/>
              <a:pathLst>
                <a:path w="2216779" h="321406">
                  <a:moveTo>
                    <a:pt x="31247" y="0"/>
                  </a:moveTo>
                  <a:lnTo>
                    <a:pt x="2185532" y="0"/>
                  </a:lnTo>
                  <a:cubicBezTo>
                    <a:pt x="2193819" y="0"/>
                    <a:pt x="2201767" y="3292"/>
                    <a:pt x="2207627" y="9152"/>
                  </a:cubicBezTo>
                  <a:cubicBezTo>
                    <a:pt x="2213487" y="15012"/>
                    <a:pt x="2216779" y="22960"/>
                    <a:pt x="2216779" y="31247"/>
                  </a:cubicBezTo>
                  <a:lnTo>
                    <a:pt x="2216779" y="290159"/>
                  </a:lnTo>
                  <a:cubicBezTo>
                    <a:pt x="2216779" y="307416"/>
                    <a:pt x="2202789" y="321406"/>
                    <a:pt x="2185532" y="321406"/>
                  </a:cubicBezTo>
                  <a:lnTo>
                    <a:pt x="31247" y="321406"/>
                  </a:lnTo>
                  <a:cubicBezTo>
                    <a:pt x="13990" y="321406"/>
                    <a:pt x="0" y="307416"/>
                    <a:pt x="0" y="290159"/>
                  </a:cubicBezTo>
                  <a:lnTo>
                    <a:pt x="0" y="31247"/>
                  </a:lnTo>
                  <a:cubicBezTo>
                    <a:pt x="0" y="13990"/>
                    <a:pt x="13990" y="0"/>
                    <a:pt x="31247" y="0"/>
                  </a:cubicBezTo>
                  <a:close/>
                </a:path>
              </a:pathLst>
            </a:custGeom>
            <a:solidFill>
              <a:srgbClr val="000000">
                <a:alpha val="0"/>
              </a:srgbClr>
            </a:solidFill>
            <a:ln w="66675" cap="rnd">
              <a:solidFill>
                <a:srgbClr val="E2DBEF"/>
              </a:solidFill>
              <a:prstDash val="solid"/>
              <a:round/>
            </a:ln>
          </p:spPr>
          <p:txBody>
            <a:bodyPr/>
            <a:lstStyle/>
            <a:p>
              <a:endParaRPr lang="en-US"/>
            </a:p>
          </p:txBody>
        </p:sp>
        <p:sp>
          <p:nvSpPr>
            <p:cNvPr id="17" name="TextBox 17"/>
            <p:cNvSpPr txBox="1"/>
            <p:nvPr/>
          </p:nvSpPr>
          <p:spPr>
            <a:xfrm>
              <a:off x="0" y="-47625"/>
              <a:ext cx="2216779"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Market Demand for Skill Development</a:t>
              </a:r>
            </a:p>
          </p:txBody>
        </p:sp>
      </p:grpSp>
      <p:sp>
        <p:nvSpPr>
          <p:cNvPr id="18" name="Freeform 18"/>
          <p:cNvSpPr/>
          <p:nvPr/>
        </p:nvSpPr>
        <p:spPr>
          <a:xfrm>
            <a:off x="-790689" y="6156821"/>
            <a:ext cx="7246481" cy="6847924"/>
          </a:xfrm>
          <a:custGeom>
            <a:avLst/>
            <a:gdLst/>
            <a:ahLst/>
            <a:cxnLst/>
            <a:rect l="l" t="t" r="r" b="b"/>
            <a:pathLst>
              <a:path w="7246481" h="6847924">
                <a:moveTo>
                  <a:pt x="0" y="0"/>
                </a:moveTo>
                <a:lnTo>
                  <a:pt x="7246481" y="0"/>
                </a:lnTo>
                <a:lnTo>
                  <a:pt x="7246481" y="6847924"/>
                </a:lnTo>
                <a:lnTo>
                  <a:pt x="0" y="6847924"/>
                </a:lnTo>
                <a:lnTo>
                  <a:pt x="0" y="0"/>
                </a:lnTo>
                <a:close/>
              </a:path>
            </a:pathLst>
          </a:custGeom>
          <a:blipFill>
            <a:blip r:embed="rId5"/>
            <a:stretch>
              <a:fillRect/>
            </a:stretch>
          </a:blipFill>
        </p:spPr>
        <p:txBody>
          <a:bodyPr/>
          <a:lstStyle/>
          <a:p>
            <a:endParaRPr lang="en-US"/>
          </a:p>
        </p:txBody>
      </p:sp>
      <p:sp>
        <p:nvSpPr>
          <p:cNvPr id="19" name="Freeform 19"/>
          <p:cNvSpPr/>
          <p:nvPr/>
        </p:nvSpPr>
        <p:spPr>
          <a:xfrm rot="5400000">
            <a:off x="-2374723" y="-1849486"/>
            <a:ext cx="6071240" cy="5737322"/>
          </a:xfrm>
          <a:custGeom>
            <a:avLst/>
            <a:gdLst/>
            <a:ahLst/>
            <a:cxnLst/>
            <a:rect l="l" t="t" r="r" b="b"/>
            <a:pathLst>
              <a:path w="6071240" h="5737322">
                <a:moveTo>
                  <a:pt x="0" y="0"/>
                </a:moveTo>
                <a:lnTo>
                  <a:pt x="6071240" y="0"/>
                </a:lnTo>
                <a:lnTo>
                  <a:pt x="6071240" y="5737322"/>
                </a:lnTo>
                <a:lnTo>
                  <a:pt x="0" y="5737322"/>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086262" y="5078918"/>
            <a:ext cx="2555167" cy="1221363"/>
            <a:chOff x="0" y="0"/>
            <a:chExt cx="672402" cy="321406"/>
          </a:xfrm>
        </p:grpSpPr>
        <p:sp>
          <p:nvSpPr>
            <p:cNvPr id="7" name="Freeform 7"/>
            <p:cNvSpPr/>
            <p:nvPr/>
          </p:nvSpPr>
          <p:spPr>
            <a:xfrm>
              <a:off x="0" y="0"/>
              <a:ext cx="672402" cy="321406"/>
            </a:xfrm>
            <a:custGeom>
              <a:avLst/>
              <a:gdLst/>
              <a:ahLst/>
              <a:cxnLst/>
              <a:rect l="l" t="t" r="r" b="b"/>
              <a:pathLst>
                <a:path w="672402" h="321406">
                  <a:moveTo>
                    <a:pt x="96957" y="0"/>
                  </a:moveTo>
                  <a:lnTo>
                    <a:pt x="575445" y="0"/>
                  </a:lnTo>
                  <a:cubicBezTo>
                    <a:pt x="628993" y="0"/>
                    <a:pt x="672402" y="43409"/>
                    <a:pt x="672402" y="96957"/>
                  </a:cubicBezTo>
                  <a:lnTo>
                    <a:pt x="672402" y="224449"/>
                  </a:lnTo>
                  <a:cubicBezTo>
                    <a:pt x="672402" y="277997"/>
                    <a:pt x="628993" y="321406"/>
                    <a:pt x="575445" y="321406"/>
                  </a:cubicBezTo>
                  <a:lnTo>
                    <a:pt x="96957" y="321406"/>
                  </a:lnTo>
                  <a:cubicBezTo>
                    <a:pt x="43409" y="321406"/>
                    <a:pt x="0" y="277997"/>
                    <a:pt x="0" y="224449"/>
                  </a:cubicBezTo>
                  <a:lnTo>
                    <a:pt x="0" y="96957"/>
                  </a:lnTo>
                  <a:cubicBezTo>
                    <a:pt x="0" y="43409"/>
                    <a:pt x="43409" y="0"/>
                    <a:pt x="96957"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8" name="TextBox 8"/>
            <p:cNvSpPr txBox="1"/>
            <p:nvPr/>
          </p:nvSpPr>
          <p:spPr>
            <a:xfrm>
              <a:off x="0" y="-47625"/>
              <a:ext cx="672402"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Input Prompt</a:t>
              </a:r>
            </a:p>
          </p:txBody>
        </p:sp>
      </p:grpSp>
      <p:grpSp>
        <p:nvGrpSpPr>
          <p:cNvPr id="9" name="Group 9"/>
          <p:cNvGrpSpPr/>
          <p:nvPr/>
        </p:nvGrpSpPr>
        <p:grpSpPr>
          <a:xfrm>
            <a:off x="4029813" y="4726589"/>
            <a:ext cx="1926022" cy="1926022"/>
            <a:chOff x="0" y="0"/>
            <a:chExt cx="859546" cy="859546"/>
          </a:xfrm>
        </p:grpSpPr>
        <p:sp>
          <p:nvSpPr>
            <p:cNvPr id="10" name="Freeform 10"/>
            <p:cNvSpPr/>
            <p:nvPr/>
          </p:nvSpPr>
          <p:spPr>
            <a:xfrm>
              <a:off x="0" y="0"/>
              <a:ext cx="859546" cy="859546"/>
            </a:xfrm>
            <a:custGeom>
              <a:avLst/>
              <a:gdLst/>
              <a:ahLst/>
              <a:cxnLst/>
              <a:rect l="l" t="t" r="r" b="b"/>
              <a:pathLst>
                <a:path w="859546" h="859546">
                  <a:moveTo>
                    <a:pt x="429773" y="0"/>
                  </a:moveTo>
                  <a:cubicBezTo>
                    <a:pt x="192416" y="0"/>
                    <a:pt x="0" y="192416"/>
                    <a:pt x="0" y="429773"/>
                  </a:cubicBezTo>
                  <a:cubicBezTo>
                    <a:pt x="0" y="667130"/>
                    <a:pt x="192416" y="859546"/>
                    <a:pt x="429773" y="859546"/>
                  </a:cubicBezTo>
                  <a:cubicBezTo>
                    <a:pt x="667130" y="859546"/>
                    <a:pt x="859546" y="667130"/>
                    <a:pt x="859546" y="429773"/>
                  </a:cubicBezTo>
                  <a:cubicBezTo>
                    <a:pt x="859546" y="192416"/>
                    <a:pt x="667130" y="0"/>
                    <a:pt x="429773" y="0"/>
                  </a:cubicBezTo>
                  <a:lnTo>
                    <a:pt x="429773" y="0"/>
                  </a:lnTo>
                  <a:close/>
                </a:path>
              </a:pathLst>
            </a:custGeom>
            <a:solidFill>
              <a:srgbClr val="000000">
                <a:alpha val="0"/>
              </a:srgbClr>
            </a:solidFill>
            <a:ln w="76200" cap="rnd">
              <a:solidFill>
                <a:srgbClr val="E7FAC8"/>
              </a:solidFill>
              <a:prstDash val="lgDash"/>
              <a:round/>
            </a:ln>
          </p:spPr>
          <p:txBody>
            <a:bodyPr/>
            <a:lstStyle/>
            <a:p>
              <a:endParaRPr lang="en-US"/>
            </a:p>
          </p:txBody>
        </p:sp>
        <p:sp>
          <p:nvSpPr>
            <p:cNvPr id="11" name="TextBox 11"/>
            <p:cNvSpPr txBox="1"/>
            <p:nvPr/>
          </p:nvSpPr>
          <p:spPr>
            <a:xfrm>
              <a:off x="80582" y="32957"/>
              <a:ext cx="698381" cy="746006"/>
            </a:xfrm>
            <a:prstGeom prst="rect">
              <a:avLst/>
            </a:prstGeom>
          </p:spPr>
          <p:txBody>
            <a:bodyPr lIns="50800" tIns="50800" rIns="50800" bIns="50800" rtlCol="0" anchor="ctr"/>
            <a:lstStyle/>
            <a:p>
              <a:pPr algn="ctr">
                <a:lnSpc>
                  <a:spcPts val="3359"/>
                </a:lnSpc>
              </a:pPr>
              <a:r>
                <a:rPr lang="en-US" sz="2400">
                  <a:solidFill>
                    <a:srgbClr val="E7FAC8"/>
                  </a:solidFill>
                  <a:latin typeface="Inter Bold"/>
                </a:rPr>
                <a:t>GPT-4.0</a:t>
              </a:r>
            </a:p>
            <a:p>
              <a:pPr algn="ctr">
                <a:lnSpc>
                  <a:spcPts val="3359"/>
                </a:lnSpc>
              </a:pPr>
              <a:r>
                <a:rPr lang="en-US" sz="2400">
                  <a:solidFill>
                    <a:srgbClr val="E7FAC8"/>
                  </a:solidFill>
                  <a:latin typeface="Inter Bold"/>
                </a:rPr>
                <a:t>Turbo</a:t>
              </a:r>
            </a:p>
          </p:txBody>
        </p:sp>
      </p:grpSp>
      <p:grpSp>
        <p:nvGrpSpPr>
          <p:cNvPr id="12" name="Group 12"/>
          <p:cNvGrpSpPr/>
          <p:nvPr/>
        </p:nvGrpSpPr>
        <p:grpSpPr>
          <a:xfrm>
            <a:off x="5513216" y="2922348"/>
            <a:ext cx="2555167" cy="1221363"/>
            <a:chOff x="0" y="0"/>
            <a:chExt cx="672402" cy="321406"/>
          </a:xfrm>
        </p:grpSpPr>
        <p:sp>
          <p:nvSpPr>
            <p:cNvPr id="13" name="Freeform 13"/>
            <p:cNvSpPr/>
            <p:nvPr/>
          </p:nvSpPr>
          <p:spPr>
            <a:xfrm>
              <a:off x="0" y="0"/>
              <a:ext cx="672402" cy="321406"/>
            </a:xfrm>
            <a:custGeom>
              <a:avLst/>
              <a:gdLst/>
              <a:ahLst/>
              <a:cxnLst/>
              <a:rect l="l" t="t" r="r" b="b"/>
              <a:pathLst>
                <a:path w="672402" h="321406">
                  <a:moveTo>
                    <a:pt x="96957" y="0"/>
                  </a:moveTo>
                  <a:lnTo>
                    <a:pt x="575445" y="0"/>
                  </a:lnTo>
                  <a:cubicBezTo>
                    <a:pt x="628993" y="0"/>
                    <a:pt x="672402" y="43409"/>
                    <a:pt x="672402" y="96957"/>
                  </a:cubicBezTo>
                  <a:lnTo>
                    <a:pt x="672402" y="224449"/>
                  </a:lnTo>
                  <a:cubicBezTo>
                    <a:pt x="672402" y="277997"/>
                    <a:pt x="628993" y="321406"/>
                    <a:pt x="575445" y="321406"/>
                  </a:cubicBezTo>
                  <a:lnTo>
                    <a:pt x="96957" y="321406"/>
                  </a:lnTo>
                  <a:cubicBezTo>
                    <a:pt x="43409" y="321406"/>
                    <a:pt x="0" y="277997"/>
                    <a:pt x="0" y="224449"/>
                  </a:cubicBezTo>
                  <a:lnTo>
                    <a:pt x="0" y="96957"/>
                  </a:lnTo>
                  <a:cubicBezTo>
                    <a:pt x="0" y="43409"/>
                    <a:pt x="43409" y="0"/>
                    <a:pt x="96957"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14" name="TextBox 14"/>
            <p:cNvSpPr txBox="1"/>
            <p:nvPr/>
          </p:nvSpPr>
          <p:spPr>
            <a:xfrm>
              <a:off x="0" y="-47625"/>
              <a:ext cx="672402"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Output Text</a:t>
              </a:r>
            </a:p>
          </p:txBody>
        </p:sp>
      </p:grpSp>
      <p:grpSp>
        <p:nvGrpSpPr>
          <p:cNvPr id="15" name="Group 15"/>
          <p:cNvGrpSpPr/>
          <p:nvPr/>
        </p:nvGrpSpPr>
        <p:grpSpPr>
          <a:xfrm>
            <a:off x="5513216" y="7235488"/>
            <a:ext cx="2555167" cy="1221363"/>
            <a:chOff x="0" y="0"/>
            <a:chExt cx="672402" cy="321406"/>
          </a:xfrm>
        </p:grpSpPr>
        <p:sp>
          <p:nvSpPr>
            <p:cNvPr id="16" name="Freeform 16"/>
            <p:cNvSpPr/>
            <p:nvPr/>
          </p:nvSpPr>
          <p:spPr>
            <a:xfrm>
              <a:off x="0" y="0"/>
              <a:ext cx="672402" cy="321406"/>
            </a:xfrm>
            <a:custGeom>
              <a:avLst/>
              <a:gdLst/>
              <a:ahLst/>
              <a:cxnLst/>
              <a:rect l="l" t="t" r="r" b="b"/>
              <a:pathLst>
                <a:path w="672402" h="321406">
                  <a:moveTo>
                    <a:pt x="96957" y="0"/>
                  </a:moveTo>
                  <a:lnTo>
                    <a:pt x="575445" y="0"/>
                  </a:lnTo>
                  <a:cubicBezTo>
                    <a:pt x="628993" y="0"/>
                    <a:pt x="672402" y="43409"/>
                    <a:pt x="672402" y="96957"/>
                  </a:cubicBezTo>
                  <a:lnTo>
                    <a:pt x="672402" y="224449"/>
                  </a:lnTo>
                  <a:cubicBezTo>
                    <a:pt x="672402" y="277997"/>
                    <a:pt x="628993" y="321406"/>
                    <a:pt x="575445" y="321406"/>
                  </a:cubicBezTo>
                  <a:lnTo>
                    <a:pt x="96957" y="321406"/>
                  </a:lnTo>
                  <a:cubicBezTo>
                    <a:pt x="43409" y="321406"/>
                    <a:pt x="0" y="277997"/>
                    <a:pt x="0" y="224449"/>
                  </a:cubicBezTo>
                  <a:lnTo>
                    <a:pt x="0" y="96957"/>
                  </a:lnTo>
                  <a:cubicBezTo>
                    <a:pt x="0" y="43409"/>
                    <a:pt x="43409" y="0"/>
                    <a:pt x="96957"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17" name="TextBox 17"/>
            <p:cNvSpPr txBox="1"/>
            <p:nvPr/>
          </p:nvSpPr>
          <p:spPr>
            <a:xfrm>
              <a:off x="0" y="-47625"/>
              <a:ext cx="672402"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Output Code</a:t>
              </a:r>
            </a:p>
          </p:txBody>
        </p:sp>
      </p:grpSp>
      <p:grpSp>
        <p:nvGrpSpPr>
          <p:cNvPr id="18" name="Group 18"/>
          <p:cNvGrpSpPr/>
          <p:nvPr/>
        </p:nvGrpSpPr>
        <p:grpSpPr>
          <a:xfrm>
            <a:off x="8616301" y="2558724"/>
            <a:ext cx="1970496" cy="1947237"/>
            <a:chOff x="0" y="0"/>
            <a:chExt cx="879394" cy="869014"/>
          </a:xfrm>
        </p:grpSpPr>
        <p:sp>
          <p:nvSpPr>
            <p:cNvPr id="19" name="Freeform 19"/>
            <p:cNvSpPr/>
            <p:nvPr/>
          </p:nvSpPr>
          <p:spPr>
            <a:xfrm>
              <a:off x="0" y="0"/>
              <a:ext cx="879394" cy="869014"/>
            </a:xfrm>
            <a:custGeom>
              <a:avLst/>
              <a:gdLst/>
              <a:ahLst/>
              <a:cxnLst/>
              <a:rect l="l" t="t" r="r" b="b"/>
              <a:pathLst>
                <a:path w="879394" h="869014">
                  <a:moveTo>
                    <a:pt x="439697" y="0"/>
                  </a:moveTo>
                  <a:cubicBezTo>
                    <a:pt x="196859" y="0"/>
                    <a:pt x="0" y="194535"/>
                    <a:pt x="0" y="434507"/>
                  </a:cubicBezTo>
                  <a:cubicBezTo>
                    <a:pt x="0" y="674478"/>
                    <a:pt x="196859" y="869014"/>
                    <a:pt x="439697" y="869014"/>
                  </a:cubicBezTo>
                  <a:cubicBezTo>
                    <a:pt x="682535" y="869014"/>
                    <a:pt x="879394" y="674478"/>
                    <a:pt x="879394" y="434507"/>
                  </a:cubicBezTo>
                  <a:cubicBezTo>
                    <a:pt x="879394" y="194535"/>
                    <a:pt x="682535" y="0"/>
                    <a:pt x="439697" y="0"/>
                  </a:cubicBezTo>
                  <a:lnTo>
                    <a:pt x="439697" y="0"/>
                  </a:lnTo>
                  <a:close/>
                </a:path>
              </a:pathLst>
            </a:custGeom>
            <a:solidFill>
              <a:srgbClr val="000000">
                <a:alpha val="0"/>
              </a:srgbClr>
            </a:solidFill>
            <a:ln w="76200" cap="rnd">
              <a:solidFill>
                <a:srgbClr val="E7FAC8"/>
              </a:solidFill>
              <a:prstDash val="lgDash"/>
              <a:round/>
            </a:ln>
          </p:spPr>
          <p:txBody>
            <a:bodyPr/>
            <a:lstStyle/>
            <a:p>
              <a:endParaRPr lang="en-US"/>
            </a:p>
          </p:txBody>
        </p:sp>
        <p:sp>
          <p:nvSpPr>
            <p:cNvPr id="20" name="TextBox 20"/>
            <p:cNvSpPr txBox="1"/>
            <p:nvPr/>
          </p:nvSpPr>
          <p:spPr>
            <a:xfrm>
              <a:off x="82443" y="33845"/>
              <a:ext cx="714507" cy="753699"/>
            </a:xfrm>
            <a:prstGeom prst="rect">
              <a:avLst/>
            </a:prstGeom>
          </p:spPr>
          <p:txBody>
            <a:bodyPr lIns="50800" tIns="50800" rIns="50800" bIns="50800" rtlCol="0" anchor="ctr"/>
            <a:lstStyle/>
            <a:p>
              <a:pPr algn="ctr">
                <a:lnSpc>
                  <a:spcPts val="3359"/>
                </a:lnSpc>
              </a:pPr>
              <a:r>
                <a:rPr lang="en-US" sz="2400">
                  <a:solidFill>
                    <a:srgbClr val="E7FAC8"/>
                  </a:solidFill>
                  <a:latin typeface="Inter Bold"/>
                </a:rPr>
                <a:t>Text</a:t>
              </a:r>
            </a:p>
            <a:p>
              <a:pPr algn="ctr">
                <a:lnSpc>
                  <a:spcPts val="3359"/>
                </a:lnSpc>
              </a:pPr>
              <a:r>
                <a:rPr lang="en-US" sz="2400">
                  <a:solidFill>
                    <a:srgbClr val="E7FAC8"/>
                  </a:solidFill>
                  <a:latin typeface="Inter Bold"/>
                </a:rPr>
                <a:t>to</a:t>
              </a:r>
            </a:p>
            <a:p>
              <a:pPr algn="ctr">
                <a:lnSpc>
                  <a:spcPts val="3359"/>
                </a:lnSpc>
              </a:pPr>
              <a:r>
                <a:rPr lang="en-US" sz="2400">
                  <a:solidFill>
                    <a:srgbClr val="E7FAC8"/>
                  </a:solidFill>
                  <a:latin typeface="Inter Bold"/>
                </a:rPr>
                <a:t>Audio</a:t>
              </a:r>
            </a:p>
          </p:txBody>
        </p:sp>
      </p:grpSp>
      <p:grpSp>
        <p:nvGrpSpPr>
          <p:cNvPr id="21" name="Group 21"/>
          <p:cNvGrpSpPr/>
          <p:nvPr/>
        </p:nvGrpSpPr>
        <p:grpSpPr>
          <a:xfrm>
            <a:off x="8652711" y="6871863"/>
            <a:ext cx="1934085" cy="1947237"/>
            <a:chOff x="0" y="0"/>
            <a:chExt cx="863144" cy="869014"/>
          </a:xfrm>
        </p:grpSpPr>
        <p:sp>
          <p:nvSpPr>
            <p:cNvPr id="22" name="Freeform 22"/>
            <p:cNvSpPr/>
            <p:nvPr/>
          </p:nvSpPr>
          <p:spPr>
            <a:xfrm>
              <a:off x="0" y="0"/>
              <a:ext cx="863144" cy="869014"/>
            </a:xfrm>
            <a:custGeom>
              <a:avLst/>
              <a:gdLst/>
              <a:ahLst/>
              <a:cxnLst/>
              <a:rect l="l" t="t" r="r" b="b"/>
              <a:pathLst>
                <a:path w="863144" h="869014">
                  <a:moveTo>
                    <a:pt x="431572" y="0"/>
                  </a:moveTo>
                  <a:cubicBezTo>
                    <a:pt x="193221" y="0"/>
                    <a:pt x="0" y="194535"/>
                    <a:pt x="0" y="434507"/>
                  </a:cubicBezTo>
                  <a:cubicBezTo>
                    <a:pt x="0" y="674478"/>
                    <a:pt x="193221" y="869014"/>
                    <a:pt x="431572" y="869014"/>
                  </a:cubicBezTo>
                  <a:cubicBezTo>
                    <a:pt x="669923" y="869014"/>
                    <a:pt x="863144" y="674478"/>
                    <a:pt x="863144" y="434507"/>
                  </a:cubicBezTo>
                  <a:cubicBezTo>
                    <a:pt x="863144" y="194535"/>
                    <a:pt x="669923" y="0"/>
                    <a:pt x="431572" y="0"/>
                  </a:cubicBezTo>
                  <a:lnTo>
                    <a:pt x="431572" y="0"/>
                  </a:lnTo>
                  <a:close/>
                </a:path>
              </a:pathLst>
            </a:custGeom>
            <a:solidFill>
              <a:srgbClr val="000000">
                <a:alpha val="0"/>
              </a:srgbClr>
            </a:solidFill>
            <a:ln w="76200" cap="rnd">
              <a:solidFill>
                <a:srgbClr val="E7FAC8"/>
              </a:solidFill>
              <a:prstDash val="lgDash"/>
              <a:round/>
            </a:ln>
          </p:spPr>
          <p:txBody>
            <a:bodyPr/>
            <a:lstStyle/>
            <a:p>
              <a:endParaRPr lang="en-US"/>
            </a:p>
          </p:txBody>
        </p:sp>
        <p:sp>
          <p:nvSpPr>
            <p:cNvPr id="23" name="TextBox 23"/>
            <p:cNvSpPr txBox="1"/>
            <p:nvPr/>
          </p:nvSpPr>
          <p:spPr>
            <a:xfrm>
              <a:off x="80920" y="33845"/>
              <a:ext cx="701305" cy="753699"/>
            </a:xfrm>
            <a:prstGeom prst="rect">
              <a:avLst/>
            </a:prstGeom>
          </p:spPr>
          <p:txBody>
            <a:bodyPr lIns="50800" tIns="50800" rIns="50800" bIns="50800" rtlCol="0" anchor="ctr"/>
            <a:lstStyle/>
            <a:p>
              <a:pPr algn="ctr">
                <a:lnSpc>
                  <a:spcPts val="3359"/>
                </a:lnSpc>
              </a:pPr>
              <a:r>
                <a:rPr lang="en-US" sz="2400">
                  <a:solidFill>
                    <a:srgbClr val="E7FAC8"/>
                  </a:solidFill>
                  <a:latin typeface="Inter Bold"/>
                </a:rPr>
                <a:t>Code</a:t>
              </a:r>
            </a:p>
            <a:p>
              <a:pPr algn="ctr">
                <a:lnSpc>
                  <a:spcPts val="3359"/>
                </a:lnSpc>
              </a:pPr>
              <a:r>
                <a:rPr lang="en-US" sz="2400">
                  <a:solidFill>
                    <a:srgbClr val="E7FAC8"/>
                  </a:solidFill>
                  <a:latin typeface="Inter Bold"/>
                </a:rPr>
                <a:t>to</a:t>
              </a:r>
            </a:p>
            <a:p>
              <a:pPr algn="ctr">
                <a:lnSpc>
                  <a:spcPts val="3359"/>
                </a:lnSpc>
              </a:pPr>
              <a:r>
                <a:rPr lang="en-US" sz="2400">
                  <a:solidFill>
                    <a:srgbClr val="E7FAC8"/>
                  </a:solidFill>
                  <a:latin typeface="Inter Bold"/>
                </a:rPr>
                <a:t>Graph</a:t>
              </a:r>
            </a:p>
          </p:txBody>
        </p:sp>
      </p:grpSp>
      <p:grpSp>
        <p:nvGrpSpPr>
          <p:cNvPr id="24" name="Group 24"/>
          <p:cNvGrpSpPr/>
          <p:nvPr/>
        </p:nvGrpSpPr>
        <p:grpSpPr>
          <a:xfrm>
            <a:off x="11139247" y="2921661"/>
            <a:ext cx="1721475" cy="1221363"/>
            <a:chOff x="0" y="0"/>
            <a:chExt cx="453013" cy="321406"/>
          </a:xfrm>
        </p:grpSpPr>
        <p:sp>
          <p:nvSpPr>
            <p:cNvPr id="25" name="Freeform 25"/>
            <p:cNvSpPr/>
            <p:nvPr/>
          </p:nvSpPr>
          <p:spPr>
            <a:xfrm>
              <a:off x="0" y="0"/>
              <a:ext cx="453013" cy="321406"/>
            </a:xfrm>
            <a:custGeom>
              <a:avLst/>
              <a:gdLst/>
              <a:ahLst/>
              <a:cxnLst/>
              <a:rect l="l" t="t" r="r" b="b"/>
              <a:pathLst>
                <a:path w="453013" h="321406">
                  <a:moveTo>
                    <a:pt x="143912" y="0"/>
                  </a:moveTo>
                  <a:lnTo>
                    <a:pt x="309100" y="0"/>
                  </a:lnTo>
                  <a:cubicBezTo>
                    <a:pt x="388581" y="0"/>
                    <a:pt x="453013" y="64432"/>
                    <a:pt x="453013" y="143912"/>
                  </a:cubicBezTo>
                  <a:lnTo>
                    <a:pt x="453013" y="177494"/>
                  </a:lnTo>
                  <a:cubicBezTo>
                    <a:pt x="453013" y="215662"/>
                    <a:pt x="437850" y="252266"/>
                    <a:pt x="410862" y="279255"/>
                  </a:cubicBezTo>
                  <a:cubicBezTo>
                    <a:pt x="383873" y="306244"/>
                    <a:pt x="347268" y="321406"/>
                    <a:pt x="309100" y="321406"/>
                  </a:cubicBezTo>
                  <a:lnTo>
                    <a:pt x="143912" y="321406"/>
                  </a:lnTo>
                  <a:cubicBezTo>
                    <a:pt x="64432" y="321406"/>
                    <a:pt x="0" y="256974"/>
                    <a:pt x="0" y="177494"/>
                  </a:cubicBezTo>
                  <a:lnTo>
                    <a:pt x="0" y="143912"/>
                  </a:lnTo>
                  <a:cubicBezTo>
                    <a:pt x="0" y="105744"/>
                    <a:pt x="15162" y="69140"/>
                    <a:pt x="42151" y="42151"/>
                  </a:cubicBezTo>
                  <a:cubicBezTo>
                    <a:pt x="69140" y="15162"/>
                    <a:pt x="105744" y="0"/>
                    <a:pt x="143912"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26" name="TextBox 26"/>
            <p:cNvSpPr txBox="1"/>
            <p:nvPr/>
          </p:nvSpPr>
          <p:spPr>
            <a:xfrm>
              <a:off x="0" y="-47625"/>
              <a:ext cx="453013"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Audio</a:t>
              </a:r>
            </a:p>
          </p:txBody>
        </p:sp>
      </p:grpSp>
      <p:grpSp>
        <p:nvGrpSpPr>
          <p:cNvPr id="27" name="Group 27"/>
          <p:cNvGrpSpPr/>
          <p:nvPr/>
        </p:nvGrpSpPr>
        <p:grpSpPr>
          <a:xfrm>
            <a:off x="11177379" y="7235488"/>
            <a:ext cx="1683343" cy="1221363"/>
            <a:chOff x="0" y="0"/>
            <a:chExt cx="442978" cy="321406"/>
          </a:xfrm>
        </p:grpSpPr>
        <p:sp>
          <p:nvSpPr>
            <p:cNvPr id="28" name="Freeform 28"/>
            <p:cNvSpPr/>
            <p:nvPr/>
          </p:nvSpPr>
          <p:spPr>
            <a:xfrm>
              <a:off x="0" y="0"/>
              <a:ext cx="442978" cy="321406"/>
            </a:xfrm>
            <a:custGeom>
              <a:avLst/>
              <a:gdLst/>
              <a:ahLst/>
              <a:cxnLst/>
              <a:rect l="l" t="t" r="r" b="b"/>
              <a:pathLst>
                <a:path w="442978" h="321406">
                  <a:moveTo>
                    <a:pt x="147172" y="0"/>
                  </a:moveTo>
                  <a:lnTo>
                    <a:pt x="295806" y="0"/>
                  </a:lnTo>
                  <a:cubicBezTo>
                    <a:pt x="334838" y="0"/>
                    <a:pt x="372272" y="15506"/>
                    <a:pt x="399872" y="43106"/>
                  </a:cubicBezTo>
                  <a:cubicBezTo>
                    <a:pt x="427472" y="70706"/>
                    <a:pt x="442978" y="108140"/>
                    <a:pt x="442978" y="147172"/>
                  </a:cubicBezTo>
                  <a:lnTo>
                    <a:pt x="442978" y="174234"/>
                  </a:lnTo>
                  <a:cubicBezTo>
                    <a:pt x="442978" y="213266"/>
                    <a:pt x="427472" y="250700"/>
                    <a:pt x="399872" y="278300"/>
                  </a:cubicBezTo>
                  <a:cubicBezTo>
                    <a:pt x="372272" y="305901"/>
                    <a:pt x="334838" y="321406"/>
                    <a:pt x="295806" y="321406"/>
                  </a:cubicBezTo>
                  <a:lnTo>
                    <a:pt x="147172" y="321406"/>
                  </a:lnTo>
                  <a:cubicBezTo>
                    <a:pt x="108140" y="321406"/>
                    <a:pt x="70706" y="305901"/>
                    <a:pt x="43106" y="278300"/>
                  </a:cubicBezTo>
                  <a:cubicBezTo>
                    <a:pt x="15506" y="250700"/>
                    <a:pt x="0" y="213266"/>
                    <a:pt x="0" y="174234"/>
                  </a:cubicBezTo>
                  <a:lnTo>
                    <a:pt x="0" y="147172"/>
                  </a:lnTo>
                  <a:cubicBezTo>
                    <a:pt x="0" y="108140"/>
                    <a:pt x="15506" y="70706"/>
                    <a:pt x="43106" y="43106"/>
                  </a:cubicBezTo>
                  <a:cubicBezTo>
                    <a:pt x="70706" y="15506"/>
                    <a:pt x="108140" y="0"/>
                    <a:pt x="147172"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29" name="TextBox 29"/>
            <p:cNvSpPr txBox="1"/>
            <p:nvPr/>
          </p:nvSpPr>
          <p:spPr>
            <a:xfrm>
              <a:off x="0" y="-47625"/>
              <a:ext cx="442978"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Graph</a:t>
              </a:r>
            </a:p>
          </p:txBody>
        </p:sp>
      </p:grpSp>
      <p:grpSp>
        <p:nvGrpSpPr>
          <p:cNvPr id="30" name="Group 30"/>
          <p:cNvGrpSpPr/>
          <p:nvPr/>
        </p:nvGrpSpPr>
        <p:grpSpPr>
          <a:xfrm>
            <a:off x="12614959" y="4767557"/>
            <a:ext cx="2188191" cy="1926022"/>
            <a:chOff x="0" y="0"/>
            <a:chExt cx="976547" cy="859546"/>
          </a:xfrm>
        </p:grpSpPr>
        <p:sp>
          <p:nvSpPr>
            <p:cNvPr id="31" name="Freeform 31"/>
            <p:cNvSpPr/>
            <p:nvPr/>
          </p:nvSpPr>
          <p:spPr>
            <a:xfrm>
              <a:off x="0" y="0"/>
              <a:ext cx="976547" cy="859546"/>
            </a:xfrm>
            <a:custGeom>
              <a:avLst/>
              <a:gdLst/>
              <a:ahLst/>
              <a:cxnLst/>
              <a:rect l="l" t="t" r="r" b="b"/>
              <a:pathLst>
                <a:path w="976547" h="859546">
                  <a:moveTo>
                    <a:pt x="488273" y="0"/>
                  </a:moveTo>
                  <a:cubicBezTo>
                    <a:pt x="218607" y="0"/>
                    <a:pt x="0" y="192416"/>
                    <a:pt x="0" y="429773"/>
                  </a:cubicBezTo>
                  <a:cubicBezTo>
                    <a:pt x="0" y="667130"/>
                    <a:pt x="218607" y="859546"/>
                    <a:pt x="488273" y="859546"/>
                  </a:cubicBezTo>
                  <a:cubicBezTo>
                    <a:pt x="757939" y="859546"/>
                    <a:pt x="976547" y="667130"/>
                    <a:pt x="976547" y="429773"/>
                  </a:cubicBezTo>
                  <a:cubicBezTo>
                    <a:pt x="976547" y="192416"/>
                    <a:pt x="757939" y="0"/>
                    <a:pt x="488273" y="0"/>
                  </a:cubicBezTo>
                  <a:lnTo>
                    <a:pt x="488273" y="0"/>
                  </a:lnTo>
                  <a:close/>
                </a:path>
              </a:pathLst>
            </a:custGeom>
            <a:solidFill>
              <a:srgbClr val="000000">
                <a:alpha val="0"/>
              </a:srgbClr>
            </a:solidFill>
            <a:ln w="76200" cap="rnd">
              <a:solidFill>
                <a:srgbClr val="E7FAC8"/>
              </a:solidFill>
              <a:prstDash val="lgDash"/>
              <a:round/>
            </a:ln>
          </p:spPr>
          <p:txBody>
            <a:bodyPr/>
            <a:lstStyle/>
            <a:p>
              <a:endParaRPr lang="en-US"/>
            </a:p>
          </p:txBody>
        </p:sp>
        <p:sp>
          <p:nvSpPr>
            <p:cNvPr id="32" name="TextBox 32"/>
            <p:cNvSpPr txBox="1"/>
            <p:nvPr/>
          </p:nvSpPr>
          <p:spPr>
            <a:xfrm>
              <a:off x="91551" y="32957"/>
              <a:ext cx="793444" cy="746006"/>
            </a:xfrm>
            <a:prstGeom prst="rect">
              <a:avLst/>
            </a:prstGeom>
          </p:spPr>
          <p:txBody>
            <a:bodyPr lIns="50800" tIns="50800" rIns="50800" bIns="50800" rtlCol="0" anchor="ctr"/>
            <a:lstStyle/>
            <a:p>
              <a:pPr algn="ctr">
                <a:lnSpc>
                  <a:spcPts val="3359"/>
                </a:lnSpc>
              </a:pPr>
              <a:r>
                <a:rPr lang="en-US" sz="2400">
                  <a:solidFill>
                    <a:srgbClr val="E7FAC8"/>
                  </a:solidFill>
                  <a:latin typeface="Inter Bold"/>
                </a:rPr>
                <a:t>Video</a:t>
              </a:r>
            </a:p>
            <a:p>
              <a:pPr algn="ctr">
                <a:lnSpc>
                  <a:spcPts val="3359"/>
                </a:lnSpc>
              </a:pPr>
              <a:r>
                <a:rPr lang="en-US" sz="2400">
                  <a:solidFill>
                    <a:srgbClr val="E7FAC8"/>
                  </a:solidFill>
                  <a:latin typeface="Inter Bold"/>
                </a:rPr>
                <a:t>Generator</a:t>
              </a:r>
            </a:p>
          </p:txBody>
        </p:sp>
      </p:grpSp>
      <p:grpSp>
        <p:nvGrpSpPr>
          <p:cNvPr id="33" name="Group 33"/>
          <p:cNvGrpSpPr/>
          <p:nvPr/>
        </p:nvGrpSpPr>
        <p:grpSpPr>
          <a:xfrm>
            <a:off x="15349787" y="5119887"/>
            <a:ext cx="1736828" cy="1221363"/>
            <a:chOff x="0" y="0"/>
            <a:chExt cx="457053" cy="321406"/>
          </a:xfrm>
        </p:grpSpPr>
        <p:sp>
          <p:nvSpPr>
            <p:cNvPr id="34" name="Freeform 34"/>
            <p:cNvSpPr/>
            <p:nvPr/>
          </p:nvSpPr>
          <p:spPr>
            <a:xfrm>
              <a:off x="0" y="0"/>
              <a:ext cx="457053" cy="321406"/>
            </a:xfrm>
            <a:custGeom>
              <a:avLst/>
              <a:gdLst/>
              <a:ahLst/>
              <a:cxnLst/>
              <a:rect l="l" t="t" r="r" b="b"/>
              <a:pathLst>
                <a:path w="457053" h="321406">
                  <a:moveTo>
                    <a:pt x="142640" y="0"/>
                  </a:moveTo>
                  <a:lnTo>
                    <a:pt x="314413" y="0"/>
                  </a:lnTo>
                  <a:cubicBezTo>
                    <a:pt x="352243" y="0"/>
                    <a:pt x="388524" y="15028"/>
                    <a:pt x="415274" y="41778"/>
                  </a:cubicBezTo>
                  <a:cubicBezTo>
                    <a:pt x="442025" y="68529"/>
                    <a:pt x="457053" y="104810"/>
                    <a:pt x="457053" y="142640"/>
                  </a:cubicBezTo>
                  <a:lnTo>
                    <a:pt x="457053" y="178766"/>
                  </a:lnTo>
                  <a:cubicBezTo>
                    <a:pt x="457053" y="216596"/>
                    <a:pt x="442025" y="252878"/>
                    <a:pt x="415274" y="279628"/>
                  </a:cubicBezTo>
                  <a:cubicBezTo>
                    <a:pt x="388524" y="306378"/>
                    <a:pt x="352243" y="321406"/>
                    <a:pt x="314413" y="321406"/>
                  </a:cubicBezTo>
                  <a:lnTo>
                    <a:pt x="142640" y="321406"/>
                  </a:lnTo>
                  <a:cubicBezTo>
                    <a:pt x="104810" y="321406"/>
                    <a:pt x="68529" y="306378"/>
                    <a:pt x="41778" y="279628"/>
                  </a:cubicBezTo>
                  <a:cubicBezTo>
                    <a:pt x="15028" y="252878"/>
                    <a:pt x="0" y="216596"/>
                    <a:pt x="0" y="178766"/>
                  </a:cubicBezTo>
                  <a:lnTo>
                    <a:pt x="0" y="142640"/>
                  </a:lnTo>
                  <a:cubicBezTo>
                    <a:pt x="0" y="104810"/>
                    <a:pt x="15028" y="68529"/>
                    <a:pt x="41778" y="41778"/>
                  </a:cubicBezTo>
                  <a:cubicBezTo>
                    <a:pt x="68529" y="15028"/>
                    <a:pt x="104810" y="0"/>
                    <a:pt x="142640" y="0"/>
                  </a:cubicBezTo>
                  <a:close/>
                </a:path>
              </a:pathLst>
            </a:custGeom>
            <a:solidFill>
              <a:srgbClr val="000000">
                <a:alpha val="0"/>
              </a:srgbClr>
            </a:solidFill>
            <a:ln w="76200" cap="rnd">
              <a:solidFill>
                <a:srgbClr val="FFFFFF"/>
              </a:solidFill>
              <a:prstDash val="solid"/>
              <a:round/>
            </a:ln>
          </p:spPr>
          <p:txBody>
            <a:bodyPr/>
            <a:lstStyle/>
            <a:p>
              <a:endParaRPr lang="en-US"/>
            </a:p>
          </p:txBody>
        </p:sp>
        <p:sp>
          <p:nvSpPr>
            <p:cNvPr id="35" name="TextBox 35"/>
            <p:cNvSpPr txBox="1"/>
            <p:nvPr/>
          </p:nvSpPr>
          <p:spPr>
            <a:xfrm>
              <a:off x="0" y="-47625"/>
              <a:ext cx="457053" cy="369031"/>
            </a:xfrm>
            <a:prstGeom prst="rect">
              <a:avLst/>
            </a:prstGeom>
          </p:spPr>
          <p:txBody>
            <a:bodyPr lIns="50800" tIns="50800" rIns="50800" bIns="50800" rtlCol="0" anchor="ctr"/>
            <a:lstStyle/>
            <a:p>
              <a:pPr algn="ctr">
                <a:lnSpc>
                  <a:spcPts val="3359"/>
                </a:lnSpc>
              </a:pPr>
              <a:r>
                <a:rPr lang="en-US" sz="2400">
                  <a:solidFill>
                    <a:srgbClr val="FFFFFF"/>
                  </a:solidFill>
                  <a:latin typeface="Inter Bold"/>
                </a:rPr>
                <a:t>Video</a:t>
              </a:r>
            </a:p>
          </p:txBody>
        </p:sp>
      </p:grpSp>
      <p:sp>
        <p:nvSpPr>
          <p:cNvPr id="36" name="AutoShape 36"/>
          <p:cNvSpPr/>
          <p:nvPr/>
        </p:nvSpPr>
        <p:spPr>
          <a:xfrm>
            <a:off x="3641429" y="5719273"/>
            <a:ext cx="388384" cy="0"/>
          </a:xfrm>
          <a:prstGeom prst="line">
            <a:avLst/>
          </a:prstGeom>
          <a:ln w="47625" cap="flat">
            <a:solidFill>
              <a:srgbClr val="FFFFFF"/>
            </a:solidFill>
            <a:prstDash val="solid"/>
            <a:headEnd type="none" w="sm" len="sm"/>
            <a:tailEnd type="arrow" w="med" len="sm"/>
          </a:ln>
        </p:spPr>
        <p:txBody>
          <a:bodyPr/>
          <a:lstStyle/>
          <a:p>
            <a:endParaRPr lang="en-US"/>
          </a:p>
        </p:txBody>
      </p:sp>
      <p:sp>
        <p:nvSpPr>
          <p:cNvPr id="37" name="AutoShape 37"/>
          <p:cNvSpPr/>
          <p:nvPr/>
        </p:nvSpPr>
        <p:spPr>
          <a:xfrm flipV="1">
            <a:off x="4992824" y="3533030"/>
            <a:ext cx="520392" cy="1193559"/>
          </a:xfrm>
          <a:prstGeom prst="line">
            <a:avLst/>
          </a:prstGeom>
          <a:ln w="47625" cap="flat">
            <a:solidFill>
              <a:srgbClr val="FFFFFF"/>
            </a:solidFill>
            <a:prstDash val="solid"/>
            <a:headEnd type="none" w="sm" len="sm"/>
            <a:tailEnd type="arrow" w="med" len="sm"/>
          </a:ln>
        </p:spPr>
        <p:txBody>
          <a:bodyPr/>
          <a:lstStyle/>
          <a:p>
            <a:endParaRPr lang="en-US"/>
          </a:p>
        </p:txBody>
      </p:sp>
      <p:sp>
        <p:nvSpPr>
          <p:cNvPr id="38" name="AutoShape 38"/>
          <p:cNvSpPr/>
          <p:nvPr/>
        </p:nvSpPr>
        <p:spPr>
          <a:xfrm>
            <a:off x="4992824" y="6652610"/>
            <a:ext cx="520392" cy="1193559"/>
          </a:xfrm>
          <a:prstGeom prst="line">
            <a:avLst/>
          </a:prstGeom>
          <a:ln w="47625" cap="flat">
            <a:solidFill>
              <a:srgbClr val="FFFFFF"/>
            </a:solidFill>
            <a:prstDash val="solid"/>
            <a:headEnd type="none" w="sm" len="sm"/>
            <a:tailEnd type="arrow" w="med" len="sm"/>
          </a:ln>
        </p:spPr>
        <p:txBody>
          <a:bodyPr/>
          <a:lstStyle/>
          <a:p>
            <a:endParaRPr lang="en-US"/>
          </a:p>
        </p:txBody>
      </p:sp>
      <p:sp>
        <p:nvSpPr>
          <p:cNvPr id="39" name="AutoShape 39"/>
          <p:cNvSpPr/>
          <p:nvPr/>
        </p:nvSpPr>
        <p:spPr>
          <a:xfrm flipV="1">
            <a:off x="8068384" y="3532342"/>
            <a:ext cx="547917" cy="688"/>
          </a:xfrm>
          <a:prstGeom prst="line">
            <a:avLst/>
          </a:prstGeom>
          <a:ln w="47625" cap="flat">
            <a:solidFill>
              <a:srgbClr val="FFFFFF"/>
            </a:solidFill>
            <a:prstDash val="solid"/>
            <a:headEnd type="none" w="sm" len="sm"/>
            <a:tailEnd type="arrow" w="med" len="sm"/>
          </a:ln>
        </p:spPr>
        <p:txBody>
          <a:bodyPr/>
          <a:lstStyle/>
          <a:p>
            <a:endParaRPr lang="en-US"/>
          </a:p>
        </p:txBody>
      </p:sp>
      <p:sp>
        <p:nvSpPr>
          <p:cNvPr id="40" name="AutoShape 40"/>
          <p:cNvSpPr/>
          <p:nvPr/>
        </p:nvSpPr>
        <p:spPr>
          <a:xfrm flipV="1">
            <a:off x="8068384" y="7845481"/>
            <a:ext cx="584328" cy="688"/>
          </a:xfrm>
          <a:prstGeom prst="line">
            <a:avLst/>
          </a:prstGeom>
          <a:ln w="47625" cap="flat">
            <a:solidFill>
              <a:srgbClr val="FFFFFF"/>
            </a:solidFill>
            <a:prstDash val="solid"/>
            <a:headEnd type="none" w="sm" len="sm"/>
            <a:tailEnd type="arrow" w="med" len="sm"/>
          </a:ln>
        </p:spPr>
        <p:txBody>
          <a:bodyPr/>
          <a:lstStyle/>
          <a:p>
            <a:endParaRPr lang="en-US"/>
          </a:p>
        </p:txBody>
      </p:sp>
      <p:sp>
        <p:nvSpPr>
          <p:cNvPr id="41" name="AutoShape 41"/>
          <p:cNvSpPr/>
          <p:nvPr/>
        </p:nvSpPr>
        <p:spPr>
          <a:xfrm flipV="1">
            <a:off x="10586797" y="3532342"/>
            <a:ext cx="552450" cy="0"/>
          </a:xfrm>
          <a:prstGeom prst="line">
            <a:avLst/>
          </a:prstGeom>
          <a:ln w="47625" cap="flat">
            <a:solidFill>
              <a:srgbClr val="FFFFFF"/>
            </a:solidFill>
            <a:prstDash val="solid"/>
            <a:headEnd type="none" w="sm" len="sm"/>
            <a:tailEnd type="arrow" w="med" len="sm"/>
          </a:ln>
        </p:spPr>
        <p:txBody>
          <a:bodyPr/>
          <a:lstStyle/>
          <a:p>
            <a:endParaRPr lang="en-US"/>
          </a:p>
        </p:txBody>
      </p:sp>
      <p:sp>
        <p:nvSpPr>
          <p:cNvPr id="42" name="AutoShape 42"/>
          <p:cNvSpPr/>
          <p:nvPr/>
        </p:nvSpPr>
        <p:spPr>
          <a:xfrm>
            <a:off x="10586797" y="7845481"/>
            <a:ext cx="590582" cy="688"/>
          </a:xfrm>
          <a:prstGeom prst="line">
            <a:avLst/>
          </a:prstGeom>
          <a:ln w="47625" cap="flat">
            <a:solidFill>
              <a:srgbClr val="FFFFFF"/>
            </a:solidFill>
            <a:prstDash val="solid"/>
            <a:headEnd type="none" w="sm" len="sm"/>
            <a:tailEnd type="arrow" w="med" len="sm"/>
          </a:ln>
        </p:spPr>
        <p:txBody>
          <a:bodyPr/>
          <a:lstStyle/>
          <a:p>
            <a:endParaRPr lang="en-US"/>
          </a:p>
        </p:txBody>
      </p:sp>
      <p:sp>
        <p:nvSpPr>
          <p:cNvPr id="43" name="AutoShape 43"/>
          <p:cNvSpPr/>
          <p:nvPr/>
        </p:nvSpPr>
        <p:spPr>
          <a:xfrm>
            <a:off x="12860722" y="3532342"/>
            <a:ext cx="848332" cy="1235215"/>
          </a:xfrm>
          <a:prstGeom prst="line">
            <a:avLst/>
          </a:prstGeom>
          <a:ln w="47625" cap="flat">
            <a:solidFill>
              <a:srgbClr val="FFFFFF"/>
            </a:solidFill>
            <a:prstDash val="solid"/>
            <a:headEnd type="none" w="sm" len="sm"/>
            <a:tailEnd type="arrow" w="med" len="sm"/>
          </a:ln>
        </p:spPr>
        <p:txBody>
          <a:bodyPr/>
          <a:lstStyle/>
          <a:p>
            <a:endParaRPr lang="en-US"/>
          </a:p>
        </p:txBody>
      </p:sp>
      <p:sp>
        <p:nvSpPr>
          <p:cNvPr id="44" name="AutoShape 44"/>
          <p:cNvSpPr/>
          <p:nvPr/>
        </p:nvSpPr>
        <p:spPr>
          <a:xfrm flipV="1">
            <a:off x="12860722" y="6693579"/>
            <a:ext cx="848332" cy="1152590"/>
          </a:xfrm>
          <a:prstGeom prst="line">
            <a:avLst/>
          </a:prstGeom>
          <a:ln w="47625" cap="flat">
            <a:solidFill>
              <a:srgbClr val="FFFFFF"/>
            </a:solidFill>
            <a:prstDash val="solid"/>
            <a:headEnd type="none" w="sm" len="sm"/>
            <a:tailEnd type="arrow" w="med" len="sm"/>
          </a:ln>
        </p:spPr>
        <p:txBody>
          <a:bodyPr/>
          <a:lstStyle/>
          <a:p>
            <a:endParaRPr lang="en-US"/>
          </a:p>
        </p:txBody>
      </p:sp>
      <p:sp>
        <p:nvSpPr>
          <p:cNvPr id="45" name="AutoShape 45"/>
          <p:cNvSpPr/>
          <p:nvPr/>
        </p:nvSpPr>
        <p:spPr>
          <a:xfrm flipV="1">
            <a:off x="14803150" y="5730568"/>
            <a:ext cx="546637" cy="0"/>
          </a:xfrm>
          <a:prstGeom prst="line">
            <a:avLst/>
          </a:prstGeom>
          <a:ln w="47625" cap="flat">
            <a:solidFill>
              <a:srgbClr val="FFFFFF"/>
            </a:solidFill>
            <a:prstDash val="solid"/>
            <a:headEnd type="none" w="sm" len="sm"/>
            <a:tailEnd type="arrow" w="med" len="sm"/>
          </a:ln>
        </p:spPr>
        <p:txBody>
          <a:bodyPr/>
          <a:lstStyle/>
          <a:p>
            <a:endParaRPr lang="en-US"/>
          </a:p>
        </p:txBody>
      </p:sp>
      <p:sp>
        <p:nvSpPr>
          <p:cNvPr id="46" name="Freeform 46"/>
          <p:cNvSpPr/>
          <p:nvPr/>
        </p:nvSpPr>
        <p:spPr>
          <a:xfrm>
            <a:off x="6892313" y="4808712"/>
            <a:ext cx="1760399" cy="1760399"/>
          </a:xfrm>
          <a:custGeom>
            <a:avLst/>
            <a:gdLst/>
            <a:ahLst/>
            <a:cxnLst/>
            <a:rect l="l" t="t" r="r" b="b"/>
            <a:pathLst>
              <a:path w="1760399" h="1760399">
                <a:moveTo>
                  <a:pt x="0" y="0"/>
                </a:moveTo>
                <a:lnTo>
                  <a:pt x="1760398" y="0"/>
                </a:lnTo>
                <a:lnTo>
                  <a:pt x="1760398" y="1760399"/>
                </a:lnTo>
                <a:lnTo>
                  <a:pt x="0" y="1760399"/>
                </a:lnTo>
                <a:lnTo>
                  <a:pt x="0" y="0"/>
                </a:lnTo>
                <a:close/>
              </a:path>
            </a:pathLst>
          </a:custGeom>
          <a:blipFill>
            <a:blip r:embed="rId4"/>
            <a:stretch>
              <a:fillRect/>
            </a:stretch>
          </a:blipFill>
        </p:spPr>
        <p:txBody>
          <a:bodyPr/>
          <a:lstStyle/>
          <a:p>
            <a:endParaRPr lang="en-US"/>
          </a:p>
        </p:txBody>
      </p:sp>
      <p:sp>
        <p:nvSpPr>
          <p:cNvPr id="47" name="Freeform 47"/>
          <p:cNvSpPr/>
          <p:nvPr/>
        </p:nvSpPr>
        <p:spPr>
          <a:xfrm>
            <a:off x="1854633" y="6569111"/>
            <a:ext cx="831568" cy="833944"/>
          </a:xfrm>
          <a:custGeom>
            <a:avLst/>
            <a:gdLst/>
            <a:ahLst/>
            <a:cxnLst/>
            <a:rect l="l" t="t" r="r" b="b"/>
            <a:pathLst>
              <a:path w="831568" h="833944">
                <a:moveTo>
                  <a:pt x="0" y="0"/>
                </a:moveTo>
                <a:lnTo>
                  <a:pt x="831569" y="0"/>
                </a:lnTo>
                <a:lnTo>
                  <a:pt x="831569" y="833944"/>
                </a:lnTo>
                <a:lnTo>
                  <a:pt x="0" y="8339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8" name="Freeform 48"/>
          <p:cNvSpPr/>
          <p:nvPr/>
        </p:nvSpPr>
        <p:spPr>
          <a:xfrm>
            <a:off x="6467843" y="4412225"/>
            <a:ext cx="645915" cy="792975"/>
          </a:xfrm>
          <a:custGeom>
            <a:avLst/>
            <a:gdLst/>
            <a:ahLst/>
            <a:cxnLst/>
            <a:rect l="l" t="t" r="r" b="b"/>
            <a:pathLst>
              <a:path w="645915" h="792975">
                <a:moveTo>
                  <a:pt x="0" y="0"/>
                </a:moveTo>
                <a:lnTo>
                  <a:pt x="645914" y="0"/>
                </a:lnTo>
                <a:lnTo>
                  <a:pt x="645914" y="792975"/>
                </a:lnTo>
                <a:lnTo>
                  <a:pt x="0" y="7929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9" name="Freeform 49"/>
          <p:cNvSpPr/>
          <p:nvPr/>
        </p:nvSpPr>
        <p:spPr>
          <a:xfrm>
            <a:off x="6351081" y="8723550"/>
            <a:ext cx="879438" cy="849058"/>
          </a:xfrm>
          <a:custGeom>
            <a:avLst/>
            <a:gdLst/>
            <a:ahLst/>
            <a:cxnLst/>
            <a:rect l="l" t="t" r="r" b="b"/>
            <a:pathLst>
              <a:path w="879438" h="849058">
                <a:moveTo>
                  <a:pt x="0" y="0"/>
                </a:moveTo>
                <a:lnTo>
                  <a:pt x="879438" y="0"/>
                </a:lnTo>
                <a:lnTo>
                  <a:pt x="879438" y="849058"/>
                </a:lnTo>
                <a:lnTo>
                  <a:pt x="0" y="849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0" name="Freeform 50"/>
          <p:cNvSpPr/>
          <p:nvPr/>
        </p:nvSpPr>
        <p:spPr>
          <a:xfrm>
            <a:off x="11694272" y="4444032"/>
            <a:ext cx="649556" cy="565114"/>
          </a:xfrm>
          <a:custGeom>
            <a:avLst/>
            <a:gdLst/>
            <a:ahLst/>
            <a:cxnLst/>
            <a:rect l="l" t="t" r="r" b="b"/>
            <a:pathLst>
              <a:path w="649556" h="565114">
                <a:moveTo>
                  <a:pt x="0" y="0"/>
                </a:moveTo>
                <a:lnTo>
                  <a:pt x="649556" y="0"/>
                </a:lnTo>
                <a:lnTo>
                  <a:pt x="649556" y="565114"/>
                </a:lnTo>
                <a:lnTo>
                  <a:pt x="0" y="5651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51" name="Freeform 51"/>
          <p:cNvSpPr/>
          <p:nvPr/>
        </p:nvSpPr>
        <p:spPr>
          <a:xfrm>
            <a:off x="11576875" y="8648216"/>
            <a:ext cx="899250" cy="792975"/>
          </a:xfrm>
          <a:custGeom>
            <a:avLst/>
            <a:gdLst/>
            <a:ahLst/>
            <a:cxnLst/>
            <a:rect l="l" t="t" r="r" b="b"/>
            <a:pathLst>
              <a:path w="899250" h="792975">
                <a:moveTo>
                  <a:pt x="0" y="0"/>
                </a:moveTo>
                <a:lnTo>
                  <a:pt x="899250" y="0"/>
                </a:lnTo>
                <a:lnTo>
                  <a:pt x="899250" y="792976"/>
                </a:lnTo>
                <a:lnTo>
                  <a:pt x="0" y="7929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2" name="Freeform 52"/>
          <p:cNvSpPr/>
          <p:nvPr/>
        </p:nvSpPr>
        <p:spPr>
          <a:xfrm>
            <a:off x="15819697" y="6620796"/>
            <a:ext cx="797007" cy="614691"/>
          </a:xfrm>
          <a:custGeom>
            <a:avLst/>
            <a:gdLst/>
            <a:ahLst/>
            <a:cxnLst/>
            <a:rect l="l" t="t" r="r" b="b"/>
            <a:pathLst>
              <a:path w="797007" h="614691">
                <a:moveTo>
                  <a:pt x="0" y="0"/>
                </a:moveTo>
                <a:lnTo>
                  <a:pt x="797007" y="0"/>
                </a:lnTo>
                <a:lnTo>
                  <a:pt x="797007" y="614692"/>
                </a:lnTo>
                <a:lnTo>
                  <a:pt x="0" y="6146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53" name="TextBox 53"/>
          <p:cNvSpPr txBox="1"/>
          <p:nvPr/>
        </p:nvSpPr>
        <p:spPr>
          <a:xfrm>
            <a:off x="1028700" y="1585903"/>
            <a:ext cx="9829847" cy="734695"/>
          </a:xfrm>
          <a:prstGeom prst="rect">
            <a:avLst/>
          </a:prstGeom>
        </p:spPr>
        <p:txBody>
          <a:bodyPr lIns="0" tIns="0" rIns="0" bIns="0" rtlCol="0" anchor="t">
            <a:spAutoFit/>
          </a:bodyPr>
          <a:lstStyle/>
          <a:p>
            <a:pPr marL="0" lvl="0" indent="0" algn="l">
              <a:lnSpc>
                <a:spcPts val="5300"/>
              </a:lnSpc>
            </a:pPr>
            <a:r>
              <a:rPr lang="en-US" sz="5300">
                <a:solidFill>
                  <a:srgbClr val="FFFFFF"/>
                </a:solidFill>
                <a:latin typeface="Helios Extended Bold"/>
              </a:rPr>
              <a:t>PROJECT ROADMAP</a:t>
            </a:r>
          </a:p>
        </p:txBody>
      </p:sp>
      <p:sp>
        <p:nvSpPr>
          <p:cNvPr id="54" name="TextBox 54"/>
          <p:cNvSpPr txBox="1"/>
          <p:nvPr/>
        </p:nvSpPr>
        <p:spPr>
          <a:xfrm>
            <a:off x="8429988" y="5293307"/>
            <a:ext cx="2700189" cy="705484"/>
          </a:xfrm>
          <a:prstGeom prst="rect">
            <a:avLst/>
          </a:prstGeom>
        </p:spPr>
        <p:txBody>
          <a:bodyPr lIns="0" tIns="0" rIns="0" bIns="0" rtlCol="0" anchor="t">
            <a:spAutoFit/>
          </a:bodyPr>
          <a:lstStyle/>
          <a:p>
            <a:pPr algn="ctr">
              <a:lnSpc>
                <a:spcPts val="5740"/>
              </a:lnSpc>
            </a:pPr>
            <a:r>
              <a:rPr lang="en-US" sz="4100">
                <a:solidFill>
                  <a:srgbClr val="FFFFFF"/>
                </a:solidFill>
                <a:latin typeface="Inter Bold"/>
              </a:rPr>
              <a:t>Econimate</a:t>
            </a:r>
          </a:p>
        </p:txBody>
      </p:sp>
      <p:sp>
        <p:nvSpPr>
          <p:cNvPr id="55" name="Freeform 55"/>
          <p:cNvSpPr/>
          <p:nvPr/>
        </p:nvSpPr>
        <p:spPr>
          <a:xfrm rot="5400000">
            <a:off x="14223680" y="-3345557"/>
            <a:ext cx="6071240" cy="5737322"/>
          </a:xfrm>
          <a:custGeom>
            <a:avLst/>
            <a:gdLst/>
            <a:ahLst/>
            <a:cxnLst/>
            <a:rect l="l" t="t" r="r" b="b"/>
            <a:pathLst>
              <a:path w="6071240" h="5737322">
                <a:moveTo>
                  <a:pt x="0" y="0"/>
                </a:moveTo>
                <a:lnTo>
                  <a:pt x="6071240" y="0"/>
                </a:lnTo>
                <a:lnTo>
                  <a:pt x="6071240" y="5737322"/>
                </a:lnTo>
                <a:lnTo>
                  <a:pt x="0" y="5737322"/>
                </a:lnTo>
                <a:lnTo>
                  <a:pt x="0" y="0"/>
                </a:lnTo>
                <a:close/>
              </a:path>
            </a:pathLst>
          </a:custGeom>
          <a:blipFill>
            <a:blip r:embed="rId17"/>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8444044" y="9263062"/>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2932491" y="1023938"/>
            <a:ext cx="649224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1854633" y="1918189"/>
            <a:ext cx="6433367" cy="2623143"/>
            <a:chOff x="0" y="0"/>
            <a:chExt cx="8577823" cy="3497524"/>
          </a:xfrm>
        </p:grpSpPr>
        <p:pic>
          <p:nvPicPr>
            <p:cNvPr id="5" name="Picture 5"/>
            <p:cNvPicPr>
              <a:picLocks noChangeAspect="1"/>
            </p:cNvPicPr>
            <p:nvPr/>
          </p:nvPicPr>
          <p:blipFill>
            <a:blip r:embed="rId2"/>
            <a:srcRect l="-25046" t="29612" r="-25046" b="29612"/>
            <a:stretch>
              <a:fillRect/>
            </a:stretch>
          </p:blipFill>
          <p:spPr>
            <a:xfrm>
              <a:off x="0" y="0"/>
              <a:ext cx="8577823" cy="3497524"/>
            </a:xfrm>
            <a:prstGeom prst="rect">
              <a:avLst/>
            </a:prstGeom>
          </p:spPr>
        </p:pic>
      </p:grpSp>
      <p:sp>
        <p:nvSpPr>
          <p:cNvPr id="6" name="Freeform 6"/>
          <p:cNvSpPr/>
          <p:nvPr/>
        </p:nvSpPr>
        <p:spPr>
          <a:xfrm rot="5400000">
            <a:off x="14114517" y="970591"/>
            <a:ext cx="1643534" cy="4646032"/>
          </a:xfrm>
          <a:custGeom>
            <a:avLst/>
            <a:gdLst/>
            <a:ahLst/>
            <a:cxnLst/>
            <a:rect l="l" t="t" r="r" b="b"/>
            <a:pathLst>
              <a:path w="1643534" h="4646032">
                <a:moveTo>
                  <a:pt x="0" y="0"/>
                </a:moveTo>
                <a:lnTo>
                  <a:pt x="1643534" y="0"/>
                </a:lnTo>
                <a:lnTo>
                  <a:pt x="1643534" y="4646032"/>
                </a:lnTo>
                <a:lnTo>
                  <a:pt x="0" y="464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2700000">
            <a:off x="991186" y="786214"/>
            <a:ext cx="515502" cy="515502"/>
          </a:xfrm>
          <a:custGeom>
            <a:avLst/>
            <a:gdLst/>
            <a:ahLst/>
            <a:cxnLst/>
            <a:rect l="l" t="t" r="r" b="b"/>
            <a:pathLst>
              <a:path w="515502" h="515502">
                <a:moveTo>
                  <a:pt x="0" y="0"/>
                </a:moveTo>
                <a:lnTo>
                  <a:pt x="515501" y="0"/>
                </a:lnTo>
                <a:lnTo>
                  <a:pt x="515501"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028700" y="2302777"/>
            <a:ext cx="10231468" cy="2076990"/>
          </a:xfrm>
          <a:prstGeom prst="rect">
            <a:avLst/>
          </a:prstGeom>
        </p:spPr>
        <p:txBody>
          <a:bodyPr lIns="0" tIns="0" rIns="0" bIns="0" rtlCol="0" anchor="t">
            <a:spAutoFit/>
          </a:bodyPr>
          <a:lstStyle/>
          <a:p>
            <a:pPr marL="0" lvl="0" indent="0">
              <a:lnSpc>
                <a:spcPts val="7793"/>
              </a:lnSpc>
            </a:pPr>
            <a:r>
              <a:rPr lang="en-US" sz="7793">
                <a:solidFill>
                  <a:srgbClr val="FFFFFF"/>
                </a:solidFill>
                <a:latin typeface="Helios Extended Bold"/>
              </a:rPr>
              <a:t>PROMPT ENGINEERING</a:t>
            </a:r>
          </a:p>
        </p:txBody>
      </p:sp>
      <p:sp>
        <p:nvSpPr>
          <p:cNvPr id="9" name="TextBox 9"/>
          <p:cNvSpPr txBox="1"/>
          <p:nvPr/>
        </p:nvSpPr>
        <p:spPr>
          <a:xfrm>
            <a:off x="6697507" y="6227537"/>
            <a:ext cx="4126103" cy="986155"/>
          </a:xfrm>
          <a:prstGeom prst="rect">
            <a:avLst/>
          </a:prstGeom>
        </p:spPr>
        <p:txBody>
          <a:bodyPr lIns="0" tIns="0" rIns="0" bIns="0" rtlCol="0" anchor="t">
            <a:spAutoFit/>
          </a:bodyPr>
          <a:lstStyle/>
          <a:p>
            <a:pPr marL="0" lvl="0" indent="0">
              <a:lnSpc>
                <a:spcPts val="3919"/>
              </a:lnSpc>
              <a:spcBef>
                <a:spcPct val="0"/>
              </a:spcBef>
            </a:pPr>
            <a:r>
              <a:rPr lang="en-US" sz="2799">
                <a:solidFill>
                  <a:srgbClr val="FFFFFF"/>
                </a:solidFill>
                <a:latin typeface="Helios Bold"/>
              </a:rPr>
              <a:t>SPECIFIC GUIDANCE ON FORMAT</a:t>
            </a:r>
          </a:p>
        </p:txBody>
      </p:sp>
      <p:sp>
        <p:nvSpPr>
          <p:cNvPr id="10" name="TextBox 10"/>
          <p:cNvSpPr txBox="1"/>
          <p:nvPr/>
        </p:nvSpPr>
        <p:spPr>
          <a:xfrm>
            <a:off x="11854633" y="6227537"/>
            <a:ext cx="4126103" cy="490855"/>
          </a:xfrm>
          <a:prstGeom prst="rect">
            <a:avLst/>
          </a:prstGeom>
        </p:spPr>
        <p:txBody>
          <a:bodyPr lIns="0" tIns="0" rIns="0" bIns="0" rtlCol="0" anchor="t">
            <a:spAutoFit/>
          </a:bodyPr>
          <a:lstStyle/>
          <a:p>
            <a:pPr marL="0" lvl="0" indent="0">
              <a:lnSpc>
                <a:spcPts val="3919"/>
              </a:lnSpc>
              <a:spcBef>
                <a:spcPct val="0"/>
              </a:spcBef>
            </a:pPr>
            <a:r>
              <a:rPr lang="en-US" sz="2799">
                <a:solidFill>
                  <a:srgbClr val="FFFFFF"/>
                </a:solidFill>
                <a:latin typeface="Helios Bold"/>
              </a:rPr>
              <a:t>STEP-BY-STEP GUIDE</a:t>
            </a:r>
          </a:p>
        </p:txBody>
      </p:sp>
      <p:sp>
        <p:nvSpPr>
          <p:cNvPr id="11" name="TextBox 11"/>
          <p:cNvSpPr txBox="1"/>
          <p:nvPr/>
        </p:nvSpPr>
        <p:spPr>
          <a:xfrm>
            <a:off x="11414160" y="6246587"/>
            <a:ext cx="440473" cy="356338"/>
          </a:xfrm>
          <a:prstGeom prst="rect">
            <a:avLst/>
          </a:prstGeom>
        </p:spPr>
        <p:txBody>
          <a:bodyPr lIns="0" tIns="0" rIns="0" bIns="0" rtlCol="0" anchor="t">
            <a:spAutoFit/>
          </a:bodyPr>
          <a:lstStyle/>
          <a:p>
            <a:pPr marL="0" lvl="0" indent="0">
              <a:lnSpc>
                <a:spcPts val="2801"/>
              </a:lnSpc>
              <a:spcBef>
                <a:spcPct val="0"/>
              </a:spcBef>
            </a:pPr>
            <a:r>
              <a:rPr lang="en-US" sz="2000">
                <a:solidFill>
                  <a:srgbClr val="FFFFFF"/>
                </a:solidFill>
                <a:latin typeface="Helios Bold"/>
              </a:rPr>
              <a:t>03</a:t>
            </a:r>
          </a:p>
        </p:txBody>
      </p:sp>
      <p:sp>
        <p:nvSpPr>
          <p:cNvPr id="12" name="TextBox 12"/>
          <p:cNvSpPr txBox="1"/>
          <p:nvPr/>
        </p:nvSpPr>
        <p:spPr>
          <a:xfrm>
            <a:off x="1469173" y="6227537"/>
            <a:ext cx="4197303" cy="490855"/>
          </a:xfrm>
          <a:prstGeom prst="rect">
            <a:avLst/>
          </a:prstGeom>
        </p:spPr>
        <p:txBody>
          <a:bodyPr lIns="0" tIns="0" rIns="0" bIns="0" rtlCol="0" anchor="t">
            <a:spAutoFit/>
          </a:bodyPr>
          <a:lstStyle/>
          <a:p>
            <a:pPr marL="0" lvl="0" indent="0">
              <a:lnSpc>
                <a:spcPts val="3919"/>
              </a:lnSpc>
              <a:spcBef>
                <a:spcPct val="0"/>
              </a:spcBef>
            </a:pPr>
            <a:r>
              <a:rPr lang="en-US" sz="2799">
                <a:solidFill>
                  <a:srgbClr val="FFFFFF"/>
                </a:solidFill>
                <a:latin typeface="Helios Bold"/>
              </a:rPr>
              <a:t>ASSUME IDENTITY</a:t>
            </a:r>
          </a:p>
        </p:txBody>
      </p:sp>
      <p:sp>
        <p:nvSpPr>
          <p:cNvPr id="13" name="TextBox 13"/>
          <p:cNvSpPr txBox="1"/>
          <p:nvPr/>
        </p:nvSpPr>
        <p:spPr>
          <a:xfrm>
            <a:off x="1469173" y="7447688"/>
            <a:ext cx="4197303" cy="12439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Inter"/>
              </a:rPr>
              <a:t>Asks the LLM to play the identity of an economics tutor. </a:t>
            </a:r>
          </a:p>
        </p:txBody>
      </p:sp>
      <p:sp>
        <p:nvSpPr>
          <p:cNvPr id="14" name="TextBox 14"/>
          <p:cNvSpPr txBox="1"/>
          <p:nvPr/>
        </p:nvSpPr>
        <p:spPr>
          <a:xfrm>
            <a:off x="6697507" y="7447688"/>
            <a:ext cx="4126103" cy="12439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Inter"/>
              </a:rPr>
              <a:t>Formatted in the form [Explanation], [Figure] for ease of integration.</a:t>
            </a:r>
          </a:p>
        </p:txBody>
      </p:sp>
      <p:sp>
        <p:nvSpPr>
          <p:cNvPr id="15" name="TextBox 15"/>
          <p:cNvSpPr txBox="1"/>
          <p:nvPr/>
        </p:nvSpPr>
        <p:spPr>
          <a:xfrm>
            <a:off x="11852310" y="7447688"/>
            <a:ext cx="4126103" cy="8248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Inter"/>
              </a:rPr>
              <a:t>Reduces hallucinations by the LLM.</a:t>
            </a:r>
          </a:p>
        </p:txBody>
      </p:sp>
      <p:sp>
        <p:nvSpPr>
          <p:cNvPr id="16" name="TextBox 16"/>
          <p:cNvSpPr txBox="1"/>
          <p:nvPr/>
        </p:nvSpPr>
        <p:spPr>
          <a:xfrm>
            <a:off x="1028700" y="6246587"/>
            <a:ext cx="440473" cy="356338"/>
          </a:xfrm>
          <a:prstGeom prst="rect">
            <a:avLst/>
          </a:prstGeom>
        </p:spPr>
        <p:txBody>
          <a:bodyPr lIns="0" tIns="0" rIns="0" bIns="0" rtlCol="0" anchor="t">
            <a:spAutoFit/>
          </a:bodyPr>
          <a:lstStyle/>
          <a:p>
            <a:pPr marL="0" lvl="0" indent="0">
              <a:lnSpc>
                <a:spcPts val="2801"/>
              </a:lnSpc>
              <a:spcBef>
                <a:spcPct val="0"/>
              </a:spcBef>
            </a:pPr>
            <a:r>
              <a:rPr lang="en-US" sz="2000">
                <a:solidFill>
                  <a:srgbClr val="FFFFFF"/>
                </a:solidFill>
                <a:latin typeface="Helios Bold"/>
              </a:rPr>
              <a:t>01</a:t>
            </a:r>
          </a:p>
        </p:txBody>
      </p:sp>
      <p:sp>
        <p:nvSpPr>
          <p:cNvPr id="17" name="TextBox 17"/>
          <p:cNvSpPr txBox="1"/>
          <p:nvPr/>
        </p:nvSpPr>
        <p:spPr>
          <a:xfrm>
            <a:off x="6257034" y="6246587"/>
            <a:ext cx="440473" cy="356338"/>
          </a:xfrm>
          <a:prstGeom prst="rect">
            <a:avLst/>
          </a:prstGeom>
        </p:spPr>
        <p:txBody>
          <a:bodyPr lIns="0" tIns="0" rIns="0" bIns="0" rtlCol="0" anchor="t">
            <a:spAutoFit/>
          </a:bodyPr>
          <a:lstStyle/>
          <a:p>
            <a:pPr marL="0" lvl="0" indent="0">
              <a:lnSpc>
                <a:spcPts val="2801"/>
              </a:lnSpc>
              <a:spcBef>
                <a:spcPct val="0"/>
              </a:spcBef>
            </a:pPr>
            <a:r>
              <a:rPr lang="en-US" sz="2000">
                <a:solidFill>
                  <a:srgbClr val="FFFFFF"/>
                </a:solidFill>
                <a:latin typeface="Helios Bold"/>
              </a:rPr>
              <a:t>02</a:t>
            </a:r>
          </a:p>
        </p:txBody>
      </p:sp>
      <p:sp>
        <p:nvSpPr>
          <p:cNvPr id="18" name="Freeform 18"/>
          <p:cNvSpPr/>
          <p:nvPr/>
        </p:nvSpPr>
        <p:spPr>
          <a:xfrm rot="-2700000">
            <a:off x="1477652" y="786214"/>
            <a:ext cx="515502" cy="515502"/>
          </a:xfrm>
          <a:custGeom>
            <a:avLst/>
            <a:gdLst/>
            <a:ahLst/>
            <a:cxnLst/>
            <a:rect l="l" t="t" r="r" b="b"/>
            <a:pathLst>
              <a:path w="515502" h="515502">
                <a:moveTo>
                  <a:pt x="0" y="0"/>
                </a:moveTo>
                <a:lnTo>
                  <a:pt x="515502" y="0"/>
                </a:lnTo>
                <a:lnTo>
                  <a:pt x="515502"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2700000">
            <a:off x="1964119" y="786214"/>
            <a:ext cx="515502" cy="515502"/>
          </a:xfrm>
          <a:custGeom>
            <a:avLst/>
            <a:gdLst/>
            <a:ahLst/>
            <a:cxnLst/>
            <a:rect l="l" t="t" r="r" b="b"/>
            <a:pathLst>
              <a:path w="515502" h="515502">
                <a:moveTo>
                  <a:pt x="0" y="0"/>
                </a:moveTo>
                <a:lnTo>
                  <a:pt x="515502" y="0"/>
                </a:lnTo>
                <a:lnTo>
                  <a:pt x="515502"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0" name="Group 20"/>
          <p:cNvGrpSpPr/>
          <p:nvPr/>
        </p:nvGrpSpPr>
        <p:grpSpPr>
          <a:xfrm>
            <a:off x="16816050" y="9036675"/>
            <a:ext cx="443250" cy="4432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6223351" y="9036675"/>
            <a:ext cx="443250" cy="44325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5627701" y="9036675"/>
            <a:ext cx="443250" cy="44325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flipV="1">
            <a:off x="10049071" y="1023938"/>
            <a:ext cx="5715220"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2848171" y="9253538"/>
            <a:ext cx="5715220" cy="0"/>
          </a:xfrm>
          <a:prstGeom prst="line">
            <a:avLst/>
          </a:prstGeom>
          <a:ln w="9525"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6315037" y="783832"/>
            <a:ext cx="944263" cy="470686"/>
          </a:xfrm>
          <a:custGeom>
            <a:avLst/>
            <a:gdLst/>
            <a:ahLst/>
            <a:cxnLst/>
            <a:rect l="l" t="t" r="r" b="b"/>
            <a:pathLst>
              <a:path w="944263" h="470686">
                <a:moveTo>
                  <a:pt x="0" y="0"/>
                </a:moveTo>
                <a:lnTo>
                  <a:pt x="944263" y="0"/>
                </a:lnTo>
                <a:lnTo>
                  <a:pt x="944263" y="470686"/>
                </a:lnTo>
                <a:lnTo>
                  <a:pt x="0" y="470686"/>
                </a:lnTo>
                <a:lnTo>
                  <a:pt x="0" y="0"/>
                </a:lnTo>
                <a:close/>
              </a:path>
            </a:pathLst>
          </a:custGeom>
          <a:blipFill>
            <a:blip r:embed="rId2">
              <a:extLst>
                <a:ext uri="{96DAC541-7B7A-43D3-8B79-37D633B846F1}">
                  <asvg:svgBlip xmlns:asvg="http://schemas.microsoft.com/office/drawing/2016/SVG/main" r:embed="rId3"/>
                </a:ext>
              </a:extLst>
            </a:blip>
            <a:stretch>
              <a:fillRect b="-100614"/>
            </a:stretch>
          </a:blipFill>
        </p:spPr>
        <p:txBody>
          <a:bodyPr/>
          <a:lstStyle/>
          <a:p>
            <a:endParaRPr lang="en-US"/>
          </a:p>
        </p:txBody>
      </p:sp>
      <p:sp>
        <p:nvSpPr>
          <p:cNvPr id="5" name="Freeform 5"/>
          <p:cNvSpPr/>
          <p:nvPr/>
        </p:nvSpPr>
        <p:spPr>
          <a:xfrm>
            <a:off x="1028700" y="8933808"/>
            <a:ext cx="648983" cy="648983"/>
          </a:xfrm>
          <a:custGeom>
            <a:avLst/>
            <a:gdLst/>
            <a:ahLst/>
            <a:cxnLst/>
            <a:rect l="l" t="t" r="r" b="b"/>
            <a:pathLst>
              <a:path w="648983" h="648983">
                <a:moveTo>
                  <a:pt x="0" y="0"/>
                </a:moveTo>
                <a:lnTo>
                  <a:pt x="648983" y="0"/>
                </a:lnTo>
                <a:lnTo>
                  <a:pt x="648983" y="648984"/>
                </a:lnTo>
                <a:lnTo>
                  <a:pt x="0" y="6489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77683" y="8933808"/>
            <a:ext cx="648983" cy="648983"/>
          </a:xfrm>
          <a:custGeom>
            <a:avLst/>
            <a:gdLst/>
            <a:ahLst/>
            <a:cxnLst/>
            <a:rect l="l" t="t" r="r" b="b"/>
            <a:pathLst>
              <a:path w="648983" h="648983">
                <a:moveTo>
                  <a:pt x="0" y="0"/>
                </a:moveTo>
                <a:lnTo>
                  <a:pt x="648983" y="0"/>
                </a:lnTo>
                <a:lnTo>
                  <a:pt x="648983" y="648984"/>
                </a:lnTo>
                <a:lnTo>
                  <a:pt x="0" y="6489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003863" y="5978304"/>
            <a:ext cx="7246481" cy="6847924"/>
          </a:xfrm>
          <a:custGeom>
            <a:avLst/>
            <a:gdLst/>
            <a:ahLst/>
            <a:cxnLst/>
            <a:rect l="l" t="t" r="r" b="b"/>
            <a:pathLst>
              <a:path w="7246481" h="6847924">
                <a:moveTo>
                  <a:pt x="0" y="0"/>
                </a:moveTo>
                <a:lnTo>
                  <a:pt x="7246481" y="0"/>
                </a:lnTo>
                <a:lnTo>
                  <a:pt x="7246481" y="6847925"/>
                </a:lnTo>
                <a:lnTo>
                  <a:pt x="0" y="6847925"/>
                </a:lnTo>
                <a:lnTo>
                  <a:pt x="0" y="0"/>
                </a:lnTo>
                <a:close/>
              </a:path>
            </a:pathLst>
          </a:custGeom>
          <a:blipFill>
            <a:blip r:embed="rId6"/>
            <a:stretch>
              <a:fillRect/>
            </a:stretch>
          </a:blipFill>
        </p:spPr>
        <p:txBody>
          <a:bodyPr/>
          <a:lstStyle/>
          <a:p>
            <a:endParaRPr lang="en-US"/>
          </a:p>
        </p:txBody>
      </p:sp>
      <p:sp>
        <p:nvSpPr>
          <p:cNvPr id="8" name="Freeform 8"/>
          <p:cNvSpPr/>
          <p:nvPr/>
        </p:nvSpPr>
        <p:spPr>
          <a:xfrm rot="5400000">
            <a:off x="-2374723" y="-1849486"/>
            <a:ext cx="6071240" cy="5737322"/>
          </a:xfrm>
          <a:custGeom>
            <a:avLst/>
            <a:gdLst/>
            <a:ahLst/>
            <a:cxnLst/>
            <a:rect l="l" t="t" r="r" b="b"/>
            <a:pathLst>
              <a:path w="6071240" h="5737322">
                <a:moveTo>
                  <a:pt x="0" y="0"/>
                </a:moveTo>
                <a:lnTo>
                  <a:pt x="6071240" y="0"/>
                </a:lnTo>
                <a:lnTo>
                  <a:pt x="6071240" y="5737322"/>
                </a:lnTo>
                <a:lnTo>
                  <a:pt x="0" y="573732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249773" y="2482209"/>
            <a:ext cx="14065264" cy="5654675"/>
          </a:xfrm>
          <a:prstGeom prst="rect">
            <a:avLst/>
          </a:prstGeom>
        </p:spPr>
        <p:txBody>
          <a:bodyPr lIns="0" tIns="0" rIns="0" bIns="0" rtlCol="0" anchor="t">
            <a:spAutoFit/>
          </a:bodyPr>
          <a:lstStyle/>
          <a:p>
            <a:pPr algn="just">
              <a:lnSpc>
                <a:spcPts val="2800"/>
              </a:lnSpc>
            </a:pPr>
            <a:r>
              <a:rPr lang="en-US" sz="2000">
                <a:solidFill>
                  <a:srgbClr val="FFFFFF"/>
                </a:solidFill>
                <a:latin typeface="Helios Extended Bold"/>
              </a:rPr>
              <a:t>You are an economic tutor. Explain economic concepts or answer economic questions in using figures and explanations for each part of the concept or question. The figures should be labeled [Figure - concept name] and the explanations should be labeled [Explaination - concept name].</a:t>
            </a:r>
          </a:p>
          <a:p>
            <a:pPr algn="just">
              <a:lnSpc>
                <a:spcPts val="2800"/>
              </a:lnSpc>
            </a:pPr>
            <a:endParaRPr lang="en-US" sz="2000">
              <a:solidFill>
                <a:srgbClr val="FFFFFF"/>
              </a:solidFill>
              <a:latin typeface="Helios Extended Bold"/>
            </a:endParaRPr>
          </a:p>
          <a:p>
            <a:pPr algn="just">
              <a:lnSpc>
                <a:spcPts val="2800"/>
              </a:lnSpc>
            </a:pPr>
            <a:r>
              <a:rPr lang="en-US" sz="2000">
                <a:solidFill>
                  <a:srgbClr val="FFFFFF"/>
                </a:solidFill>
                <a:latin typeface="Helios Extended Bold"/>
              </a:rPr>
              <a:t>At the start. All figures in the response should be displayed as either Python code for figures (graphs/tables/matrix/equations/more) or a specific prompt for the DALL-E API (ImageAPI) if no suitable image can be coded. Each explanation should refer to each and all of the figures and real-life scenarios. You can have multiple [Figure] and [Explanation]. </a:t>
            </a:r>
          </a:p>
          <a:p>
            <a:pPr algn="just">
              <a:lnSpc>
                <a:spcPts val="2800"/>
              </a:lnSpc>
            </a:pPr>
            <a:endParaRPr lang="en-US" sz="2000">
              <a:solidFill>
                <a:srgbClr val="FFFFFF"/>
              </a:solidFill>
              <a:latin typeface="Helios Extended Bold"/>
            </a:endParaRPr>
          </a:p>
          <a:p>
            <a:pPr algn="just">
              <a:lnSpc>
                <a:spcPts val="2800"/>
              </a:lnSpc>
            </a:pPr>
            <a:r>
              <a:rPr lang="en-US" sz="2000">
                <a:solidFill>
                  <a:srgbClr val="FFFFFF"/>
                </a:solidFill>
                <a:latin typeface="Helios Extended Bold"/>
              </a:rPr>
              <a:t>Respond with 'This is not Economic related. Ask me anything about Economics instead!' if no economic concepts are mentioned.</a:t>
            </a:r>
          </a:p>
          <a:p>
            <a:pPr algn="just">
              <a:lnSpc>
                <a:spcPts val="2800"/>
              </a:lnSpc>
            </a:pPr>
            <a:endParaRPr lang="en-US" sz="2000">
              <a:solidFill>
                <a:srgbClr val="FFFFFF"/>
              </a:solidFill>
              <a:latin typeface="Helios Extended Bold"/>
            </a:endParaRPr>
          </a:p>
          <a:p>
            <a:pPr algn="just">
              <a:lnSpc>
                <a:spcPts val="2800"/>
              </a:lnSpc>
            </a:pPr>
            <a:r>
              <a:rPr lang="en-US" sz="2000">
                <a:solidFill>
                  <a:srgbClr val="FFFFFF"/>
                </a:solidFill>
                <a:latin typeface="Helios Extended Bold"/>
              </a:rPr>
              <a:t>Have the response displayed in the order of [figure - a], [explanation - a], [figure - b], [explanation - b], etc.</a:t>
            </a:r>
          </a:p>
          <a:p>
            <a:pPr marL="0" lvl="0" indent="0" algn="just">
              <a:lnSpc>
                <a:spcPts val="2800"/>
              </a:lnSpc>
              <a:spcBef>
                <a:spcPct val="0"/>
              </a:spcBef>
            </a:pPr>
            <a:endParaRPr lang="en-US" sz="2000">
              <a:solidFill>
                <a:srgbClr val="FFFFFF"/>
              </a:solidFill>
              <a:latin typeface="Helios Extended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548887" y="6222943"/>
            <a:ext cx="4866538" cy="2793042"/>
            <a:chOff x="0" y="0"/>
            <a:chExt cx="1281722" cy="735616"/>
          </a:xfrm>
        </p:grpSpPr>
        <p:sp>
          <p:nvSpPr>
            <p:cNvPr id="3" name="Freeform 3"/>
            <p:cNvSpPr/>
            <p:nvPr/>
          </p:nvSpPr>
          <p:spPr>
            <a:xfrm>
              <a:off x="0" y="0"/>
              <a:ext cx="1281722" cy="735616"/>
            </a:xfrm>
            <a:custGeom>
              <a:avLst/>
              <a:gdLst/>
              <a:ahLst/>
              <a:cxnLst/>
              <a:rect l="l" t="t" r="r" b="b"/>
              <a:pathLst>
                <a:path w="1281722" h="735616">
                  <a:moveTo>
                    <a:pt x="0" y="0"/>
                  </a:moveTo>
                  <a:lnTo>
                    <a:pt x="1281722" y="0"/>
                  </a:lnTo>
                  <a:lnTo>
                    <a:pt x="1281722" y="735616"/>
                  </a:lnTo>
                  <a:lnTo>
                    <a:pt x="0" y="735616"/>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4" name="TextBox 4"/>
            <p:cNvSpPr txBox="1"/>
            <p:nvPr/>
          </p:nvSpPr>
          <p:spPr>
            <a:xfrm>
              <a:off x="0" y="-47625"/>
              <a:ext cx="1281722" cy="783241"/>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6710762" y="6222943"/>
            <a:ext cx="4866538" cy="2793042"/>
            <a:chOff x="0" y="0"/>
            <a:chExt cx="1281722" cy="735616"/>
          </a:xfrm>
        </p:grpSpPr>
        <p:sp>
          <p:nvSpPr>
            <p:cNvPr id="6" name="Freeform 6"/>
            <p:cNvSpPr/>
            <p:nvPr/>
          </p:nvSpPr>
          <p:spPr>
            <a:xfrm>
              <a:off x="0" y="0"/>
              <a:ext cx="1281722" cy="735616"/>
            </a:xfrm>
            <a:custGeom>
              <a:avLst/>
              <a:gdLst/>
              <a:ahLst/>
              <a:cxnLst/>
              <a:rect l="l" t="t" r="r" b="b"/>
              <a:pathLst>
                <a:path w="1281722" h="735616">
                  <a:moveTo>
                    <a:pt x="0" y="0"/>
                  </a:moveTo>
                  <a:lnTo>
                    <a:pt x="1281722" y="0"/>
                  </a:lnTo>
                  <a:lnTo>
                    <a:pt x="1281722" y="735616"/>
                  </a:lnTo>
                  <a:lnTo>
                    <a:pt x="0" y="735616"/>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7" name="TextBox 7"/>
            <p:cNvSpPr txBox="1"/>
            <p:nvPr/>
          </p:nvSpPr>
          <p:spPr>
            <a:xfrm>
              <a:off x="0" y="-47625"/>
              <a:ext cx="1281722" cy="783241"/>
            </a:xfrm>
            <a:prstGeom prst="rect">
              <a:avLst/>
            </a:prstGeom>
          </p:spPr>
          <p:txBody>
            <a:bodyPr lIns="50800" tIns="50800" rIns="50800" bIns="50800" rtlCol="0" anchor="ctr"/>
            <a:lstStyle/>
            <a:p>
              <a:pPr algn="ctr">
                <a:lnSpc>
                  <a:spcPts val="2524"/>
                </a:lnSpc>
              </a:pPr>
              <a:endParaRPr/>
            </a:p>
          </p:txBody>
        </p:sp>
      </p:grpSp>
      <p:grpSp>
        <p:nvGrpSpPr>
          <p:cNvPr id="8" name="Group 8"/>
          <p:cNvGrpSpPr/>
          <p:nvPr/>
        </p:nvGrpSpPr>
        <p:grpSpPr>
          <a:xfrm>
            <a:off x="11872575" y="6222943"/>
            <a:ext cx="4866538" cy="2793042"/>
            <a:chOff x="0" y="0"/>
            <a:chExt cx="1281722" cy="735616"/>
          </a:xfrm>
        </p:grpSpPr>
        <p:sp>
          <p:nvSpPr>
            <p:cNvPr id="9" name="Freeform 9"/>
            <p:cNvSpPr/>
            <p:nvPr/>
          </p:nvSpPr>
          <p:spPr>
            <a:xfrm>
              <a:off x="0" y="0"/>
              <a:ext cx="1281722" cy="735616"/>
            </a:xfrm>
            <a:custGeom>
              <a:avLst/>
              <a:gdLst/>
              <a:ahLst/>
              <a:cxnLst/>
              <a:rect l="l" t="t" r="r" b="b"/>
              <a:pathLst>
                <a:path w="1281722" h="735616">
                  <a:moveTo>
                    <a:pt x="0" y="0"/>
                  </a:moveTo>
                  <a:lnTo>
                    <a:pt x="1281722" y="0"/>
                  </a:lnTo>
                  <a:lnTo>
                    <a:pt x="1281722" y="735616"/>
                  </a:lnTo>
                  <a:lnTo>
                    <a:pt x="0" y="735616"/>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0" name="TextBox 10"/>
            <p:cNvSpPr txBox="1"/>
            <p:nvPr/>
          </p:nvSpPr>
          <p:spPr>
            <a:xfrm>
              <a:off x="0" y="-47625"/>
              <a:ext cx="1281722" cy="783241"/>
            </a:xfrm>
            <a:prstGeom prst="rect">
              <a:avLst/>
            </a:prstGeom>
          </p:spPr>
          <p:txBody>
            <a:bodyPr lIns="50800" tIns="50800" rIns="50800" bIns="50800" rtlCol="0" anchor="ctr"/>
            <a:lstStyle/>
            <a:p>
              <a:pPr algn="ctr">
                <a:lnSpc>
                  <a:spcPts val="2524"/>
                </a:lnSpc>
              </a:pPr>
              <a:endParaRPr/>
            </a:p>
          </p:txBody>
        </p:sp>
      </p:grpSp>
      <p:grpSp>
        <p:nvGrpSpPr>
          <p:cNvPr id="11" name="Group 11"/>
          <p:cNvGrpSpPr/>
          <p:nvPr/>
        </p:nvGrpSpPr>
        <p:grpSpPr>
          <a:xfrm>
            <a:off x="1548887" y="5282379"/>
            <a:ext cx="4866538" cy="940564"/>
            <a:chOff x="0" y="0"/>
            <a:chExt cx="1281722" cy="247720"/>
          </a:xfrm>
        </p:grpSpPr>
        <p:sp>
          <p:nvSpPr>
            <p:cNvPr id="12" name="Freeform 12"/>
            <p:cNvSpPr/>
            <p:nvPr/>
          </p:nvSpPr>
          <p:spPr>
            <a:xfrm>
              <a:off x="0" y="0"/>
              <a:ext cx="1281722" cy="247720"/>
            </a:xfrm>
            <a:custGeom>
              <a:avLst/>
              <a:gdLst/>
              <a:ahLst/>
              <a:cxnLst/>
              <a:rect l="l" t="t" r="r" b="b"/>
              <a:pathLst>
                <a:path w="1281722" h="247720">
                  <a:moveTo>
                    <a:pt x="0" y="0"/>
                  </a:moveTo>
                  <a:lnTo>
                    <a:pt x="1281722" y="0"/>
                  </a:lnTo>
                  <a:lnTo>
                    <a:pt x="1281722" y="247720"/>
                  </a:lnTo>
                  <a:lnTo>
                    <a:pt x="0" y="247720"/>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3" name="TextBox 13"/>
            <p:cNvSpPr txBox="1"/>
            <p:nvPr/>
          </p:nvSpPr>
          <p:spPr>
            <a:xfrm>
              <a:off x="0" y="-47625"/>
              <a:ext cx="1281722" cy="295345"/>
            </a:xfrm>
            <a:prstGeom prst="rect">
              <a:avLst/>
            </a:prstGeom>
          </p:spPr>
          <p:txBody>
            <a:bodyPr lIns="50800" tIns="50800" rIns="50800" bIns="50800" rtlCol="0" anchor="ctr"/>
            <a:lstStyle/>
            <a:p>
              <a:pPr algn="ctr">
                <a:lnSpc>
                  <a:spcPts val="2524"/>
                </a:lnSpc>
              </a:pPr>
              <a:endParaRPr/>
            </a:p>
          </p:txBody>
        </p:sp>
      </p:grpSp>
      <p:grpSp>
        <p:nvGrpSpPr>
          <p:cNvPr id="14" name="Group 14"/>
          <p:cNvGrpSpPr/>
          <p:nvPr/>
        </p:nvGrpSpPr>
        <p:grpSpPr>
          <a:xfrm>
            <a:off x="6710762" y="5282379"/>
            <a:ext cx="4866538" cy="940564"/>
            <a:chOff x="0" y="0"/>
            <a:chExt cx="1281722" cy="247720"/>
          </a:xfrm>
        </p:grpSpPr>
        <p:sp>
          <p:nvSpPr>
            <p:cNvPr id="15" name="Freeform 15"/>
            <p:cNvSpPr/>
            <p:nvPr/>
          </p:nvSpPr>
          <p:spPr>
            <a:xfrm>
              <a:off x="0" y="0"/>
              <a:ext cx="1281722" cy="247720"/>
            </a:xfrm>
            <a:custGeom>
              <a:avLst/>
              <a:gdLst/>
              <a:ahLst/>
              <a:cxnLst/>
              <a:rect l="l" t="t" r="r" b="b"/>
              <a:pathLst>
                <a:path w="1281722" h="247720">
                  <a:moveTo>
                    <a:pt x="0" y="0"/>
                  </a:moveTo>
                  <a:lnTo>
                    <a:pt x="1281722" y="0"/>
                  </a:lnTo>
                  <a:lnTo>
                    <a:pt x="1281722" y="247720"/>
                  </a:lnTo>
                  <a:lnTo>
                    <a:pt x="0" y="247720"/>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6" name="TextBox 16"/>
            <p:cNvSpPr txBox="1"/>
            <p:nvPr/>
          </p:nvSpPr>
          <p:spPr>
            <a:xfrm>
              <a:off x="0" y="-47625"/>
              <a:ext cx="1281722" cy="295345"/>
            </a:xfrm>
            <a:prstGeom prst="rect">
              <a:avLst/>
            </a:prstGeom>
          </p:spPr>
          <p:txBody>
            <a:bodyPr lIns="50800" tIns="50800" rIns="50800" bIns="50800" rtlCol="0" anchor="ctr"/>
            <a:lstStyle/>
            <a:p>
              <a:pPr algn="ctr">
                <a:lnSpc>
                  <a:spcPts val="2524"/>
                </a:lnSpc>
              </a:pPr>
              <a:endParaRPr/>
            </a:p>
          </p:txBody>
        </p:sp>
      </p:grpSp>
      <p:grpSp>
        <p:nvGrpSpPr>
          <p:cNvPr id="17" name="Group 17"/>
          <p:cNvGrpSpPr/>
          <p:nvPr/>
        </p:nvGrpSpPr>
        <p:grpSpPr>
          <a:xfrm>
            <a:off x="11872575" y="5282379"/>
            <a:ext cx="4866538" cy="940564"/>
            <a:chOff x="0" y="0"/>
            <a:chExt cx="1281722" cy="247720"/>
          </a:xfrm>
        </p:grpSpPr>
        <p:sp>
          <p:nvSpPr>
            <p:cNvPr id="18" name="Freeform 18"/>
            <p:cNvSpPr/>
            <p:nvPr/>
          </p:nvSpPr>
          <p:spPr>
            <a:xfrm>
              <a:off x="0" y="0"/>
              <a:ext cx="1281722" cy="247720"/>
            </a:xfrm>
            <a:custGeom>
              <a:avLst/>
              <a:gdLst/>
              <a:ahLst/>
              <a:cxnLst/>
              <a:rect l="l" t="t" r="r" b="b"/>
              <a:pathLst>
                <a:path w="1281722" h="247720">
                  <a:moveTo>
                    <a:pt x="0" y="0"/>
                  </a:moveTo>
                  <a:lnTo>
                    <a:pt x="1281722" y="0"/>
                  </a:lnTo>
                  <a:lnTo>
                    <a:pt x="1281722" y="247720"/>
                  </a:lnTo>
                  <a:lnTo>
                    <a:pt x="0" y="247720"/>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9" name="TextBox 19"/>
            <p:cNvSpPr txBox="1"/>
            <p:nvPr/>
          </p:nvSpPr>
          <p:spPr>
            <a:xfrm>
              <a:off x="0" y="-47625"/>
              <a:ext cx="1281722" cy="295345"/>
            </a:xfrm>
            <a:prstGeom prst="rect">
              <a:avLst/>
            </a:prstGeom>
          </p:spPr>
          <p:txBody>
            <a:bodyPr lIns="50800" tIns="50800" rIns="50800" bIns="50800" rtlCol="0" anchor="ctr"/>
            <a:lstStyle/>
            <a:p>
              <a:pPr algn="ctr">
                <a:lnSpc>
                  <a:spcPts val="2524"/>
                </a:lnSpc>
              </a:pPr>
              <a:endParaRPr/>
            </a:p>
          </p:txBody>
        </p:sp>
      </p:grpSp>
      <p:pic>
        <p:nvPicPr>
          <p:cNvPr id="20" name="Picture 20"/>
          <p:cNvPicPr>
            <a:picLocks noChangeAspect="1"/>
          </p:cNvPicPr>
          <p:nvPr/>
        </p:nvPicPr>
        <p:blipFill>
          <a:blip r:embed="rId2"/>
          <a:stretch>
            <a:fillRect/>
          </a:stretch>
        </p:blipFill>
        <p:spPr>
          <a:xfrm>
            <a:off x="1739806" y="6311427"/>
            <a:ext cx="4484700" cy="2616075"/>
          </a:xfrm>
          <a:prstGeom prst="rect">
            <a:avLst/>
          </a:prstGeom>
        </p:spPr>
      </p:pic>
      <p:pic>
        <p:nvPicPr>
          <p:cNvPr id="21" name="Picture 21"/>
          <p:cNvPicPr>
            <a:picLocks noChangeAspect="1"/>
          </p:cNvPicPr>
          <p:nvPr/>
        </p:nvPicPr>
        <p:blipFill>
          <a:blip r:embed="rId3"/>
          <a:stretch>
            <a:fillRect/>
          </a:stretch>
        </p:blipFill>
        <p:spPr>
          <a:xfrm>
            <a:off x="6901681" y="6311427"/>
            <a:ext cx="4484700" cy="2616075"/>
          </a:xfrm>
          <a:prstGeom prst="rect">
            <a:avLst/>
          </a:prstGeom>
        </p:spPr>
      </p:pic>
      <p:pic>
        <p:nvPicPr>
          <p:cNvPr id="22" name="Picture 22"/>
          <p:cNvPicPr>
            <a:picLocks noChangeAspect="1"/>
          </p:cNvPicPr>
          <p:nvPr/>
        </p:nvPicPr>
        <p:blipFill>
          <a:blip r:embed="rId4"/>
          <a:stretch>
            <a:fillRect/>
          </a:stretch>
        </p:blipFill>
        <p:spPr>
          <a:xfrm>
            <a:off x="12063494" y="6311427"/>
            <a:ext cx="4484700" cy="2616075"/>
          </a:xfrm>
          <a:prstGeom prst="rect">
            <a:avLst/>
          </a:prstGeom>
        </p:spPr>
      </p:pic>
      <p:sp>
        <p:nvSpPr>
          <p:cNvPr id="23" name="Freeform 23"/>
          <p:cNvSpPr/>
          <p:nvPr/>
        </p:nvSpPr>
        <p:spPr>
          <a:xfrm>
            <a:off x="15520028" y="812577"/>
            <a:ext cx="1739272" cy="432245"/>
          </a:xfrm>
          <a:custGeom>
            <a:avLst/>
            <a:gdLst/>
            <a:ahLst/>
            <a:cxnLst/>
            <a:rect l="l" t="t" r="r" b="b"/>
            <a:pathLst>
              <a:path w="1739272" h="432245">
                <a:moveTo>
                  <a:pt x="0" y="0"/>
                </a:moveTo>
                <a:lnTo>
                  <a:pt x="1739272" y="0"/>
                </a:lnTo>
                <a:lnTo>
                  <a:pt x="1739272" y="432246"/>
                </a:lnTo>
                <a:lnTo>
                  <a:pt x="0" y="432246"/>
                </a:lnTo>
                <a:lnTo>
                  <a:pt x="0" y="0"/>
                </a:lnTo>
                <a:close/>
              </a:path>
            </a:pathLst>
          </a:custGeom>
          <a:blipFill>
            <a:blip r:embed="rId5">
              <a:extLst>
                <a:ext uri="{96DAC541-7B7A-43D3-8B79-37D633B846F1}">
                  <asvg:svgBlip xmlns:asvg="http://schemas.microsoft.com/office/drawing/2016/SVG/main" r:embed="rId6"/>
                </a:ext>
              </a:extLst>
            </a:blip>
            <a:stretch>
              <a:fillRect l="-64637" t="-116996" r="-25007" b="-258983"/>
            </a:stretch>
          </a:blipFill>
        </p:spPr>
        <p:txBody>
          <a:bodyPr/>
          <a:lstStyle/>
          <a:p>
            <a:endParaRPr lang="en-US"/>
          </a:p>
        </p:txBody>
      </p:sp>
      <p:sp>
        <p:nvSpPr>
          <p:cNvPr id="24" name="Freeform 24"/>
          <p:cNvSpPr/>
          <p:nvPr/>
        </p:nvSpPr>
        <p:spPr>
          <a:xfrm flipH="1">
            <a:off x="1028700" y="812577"/>
            <a:ext cx="1739272" cy="432245"/>
          </a:xfrm>
          <a:custGeom>
            <a:avLst/>
            <a:gdLst/>
            <a:ahLst/>
            <a:cxnLst/>
            <a:rect l="l" t="t" r="r" b="b"/>
            <a:pathLst>
              <a:path w="1739272" h="432245">
                <a:moveTo>
                  <a:pt x="1739272" y="0"/>
                </a:moveTo>
                <a:lnTo>
                  <a:pt x="0" y="0"/>
                </a:lnTo>
                <a:lnTo>
                  <a:pt x="0" y="432246"/>
                </a:lnTo>
                <a:lnTo>
                  <a:pt x="1739272" y="432246"/>
                </a:lnTo>
                <a:lnTo>
                  <a:pt x="1739272" y="0"/>
                </a:lnTo>
                <a:close/>
              </a:path>
            </a:pathLst>
          </a:custGeom>
          <a:blipFill>
            <a:blip r:embed="rId5">
              <a:extLst>
                <a:ext uri="{96DAC541-7B7A-43D3-8B79-37D633B846F1}">
                  <asvg:svgBlip xmlns:asvg="http://schemas.microsoft.com/office/drawing/2016/SVG/main" r:embed="rId6"/>
                </a:ext>
              </a:extLst>
            </a:blip>
            <a:stretch>
              <a:fillRect l="-64637" t="-116996" r="-25007" b="-258983"/>
            </a:stretch>
          </a:blipFill>
        </p:spPr>
        <p:txBody>
          <a:bodyPr/>
          <a:lstStyle/>
          <a:p>
            <a:endParaRPr lang="en-US"/>
          </a:p>
        </p:txBody>
      </p:sp>
      <p:sp>
        <p:nvSpPr>
          <p:cNvPr id="25" name="TextBox 25"/>
          <p:cNvSpPr txBox="1"/>
          <p:nvPr/>
        </p:nvSpPr>
        <p:spPr>
          <a:xfrm>
            <a:off x="3247490" y="3520496"/>
            <a:ext cx="11793020"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Inter Bold"/>
              </a:rPr>
              <a:t>The success rate in testing multiple-graph video generation (10 test cases).</a:t>
            </a:r>
          </a:p>
        </p:txBody>
      </p:sp>
      <p:sp>
        <p:nvSpPr>
          <p:cNvPr id="26" name="TextBox 26"/>
          <p:cNvSpPr txBox="1"/>
          <p:nvPr/>
        </p:nvSpPr>
        <p:spPr>
          <a:xfrm>
            <a:off x="2113531" y="5535709"/>
            <a:ext cx="3737250" cy="365294"/>
          </a:xfrm>
          <a:prstGeom prst="rect">
            <a:avLst/>
          </a:prstGeom>
        </p:spPr>
        <p:txBody>
          <a:bodyPr lIns="0" tIns="0" rIns="0" bIns="0" rtlCol="0" anchor="t">
            <a:spAutoFit/>
          </a:bodyPr>
          <a:lstStyle/>
          <a:p>
            <a:pPr marL="0" lvl="0" indent="0" algn="ctr">
              <a:lnSpc>
                <a:spcPts val="2965"/>
              </a:lnSpc>
              <a:spcBef>
                <a:spcPct val="0"/>
              </a:spcBef>
            </a:pPr>
            <a:r>
              <a:rPr lang="en-US" sz="2118">
                <a:solidFill>
                  <a:srgbClr val="FFFFFF"/>
                </a:solidFill>
                <a:latin typeface="Helios Bold"/>
              </a:rPr>
              <a:t>PALM 2</a:t>
            </a:r>
          </a:p>
        </p:txBody>
      </p:sp>
      <p:sp>
        <p:nvSpPr>
          <p:cNvPr id="27" name="TextBox 27"/>
          <p:cNvSpPr txBox="1"/>
          <p:nvPr/>
        </p:nvSpPr>
        <p:spPr>
          <a:xfrm>
            <a:off x="7275406" y="5535709"/>
            <a:ext cx="3737250" cy="365294"/>
          </a:xfrm>
          <a:prstGeom prst="rect">
            <a:avLst/>
          </a:prstGeom>
        </p:spPr>
        <p:txBody>
          <a:bodyPr lIns="0" tIns="0" rIns="0" bIns="0" rtlCol="0" anchor="t">
            <a:spAutoFit/>
          </a:bodyPr>
          <a:lstStyle/>
          <a:p>
            <a:pPr marL="0" lvl="0" indent="0" algn="ctr">
              <a:lnSpc>
                <a:spcPts val="2965"/>
              </a:lnSpc>
              <a:spcBef>
                <a:spcPct val="0"/>
              </a:spcBef>
            </a:pPr>
            <a:r>
              <a:rPr lang="en-US" sz="2118">
                <a:solidFill>
                  <a:srgbClr val="FFFFFF"/>
                </a:solidFill>
                <a:latin typeface="Helios Bold"/>
              </a:rPr>
              <a:t>GPT-3.5 TURBO</a:t>
            </a:r>
          </a:p>
        </p:txBody>
      </p:sp>
      <p:sp>
        <p:nvSpPr>
          <p:cNvPr id="28" name="TextBox 28"/>
          <p:cNvSpPr txBox="1"/>
          <p:nvPr/>
        </p:nvSpPr>
        <p:spPr>
          <a:xfrm>
            <a:off x="12437219" y="5535709"/>
            <a:ext cx="3737250" cy="365294"/>
          </a:xfrm>
          <a:prstGeom prst="rect">
            <a:avLst/>
          </a:prstGeom>
        </p:spPr>
        <p:txBody>
          <a:bodyPr lIns="0" tIns="0" rIns="0" bIns="0" rtlCol="0" anchor="t">
            <a:spAutoFit/>
          </a:bodyPr>
          <a:lstStyle/>
          <a:p>
            <a:pPr marL="0" lvl="0" indent="0" algn="ctr">
              <a:lnSpc>
                <a:spcPts val="2965"/>
              </a:lnSpc>
              <a:spcBef>
                <a:spcPct val="0"/>
              </a:spcBef>
            </a:pPr>
            <a:r>
              <a:rPr lang="en-US" sz="2118">
                <a:solidFill>
                  <a:srgbClr val="FFFFFF"/>
                </a:solidFill>
                <a:latin typeface="Helios Bold"/>
              </a:rPr>
              <a:t>GPT-4.0 TURBO</a:t>
            </a:r>
          </a:p>
        </p:txBody>
      </p:sp>
      <p:sp>
        <p:nvSpPr>
          <p:cNvPr id="29" name="TextBox 29"/>
          <p:cNvSpPr txBox="1"/>
          <p:nvPr/>
        </p:nvSpPr>
        <p:spPr>
          <a:xfrm>
            <a:off x="1772870" y="1881540"/>
            <a:ext cx="14742260" cy="879956"/>
          </a:xfrm>
          <a:prstGeom prst="rect">
            <a:avLst/>
          </a:prstGeom>
        </p:spPr>
        <p:txBody>
          <a:bodyPr lIns="0" tIns="0" rIns="0" bIns="0" rtlCol="0" anchor="t">
            <a:spAutoFit/>
          </a:bodyPr>
          <a:lstStyle/>
          <a:p>
            <a:pPr marL="0" lvl="0" indent="0" algn="ctr">
              <a:lnSpc>
                <a:spcPts val="6977"/>
              </a:lnSpc>
              <a:spcBef>
                <a:spcPct val="0"/>
              </a:spcBef>
            </a:pPr>
            <a:r>
              <a:rPr lang="en-US" sz="4984">
                <a:solidFill>
                  <a:srgbClr val="FFFFFF"/>
                </a:solidFill>
                <a:latin typeface="Helios Extended Bold"/>
              </a:rPr>
              <a:t>GPT-4 TURBO BEING THE BEST API</a:t>
            </a:r>
          </a:p>
        </p:txBody>
      </p:sp>
      <p:sp>
        <p:nvSpPr>
          <p:cNvPr id="30" name="AutoShape 30"/>
          <p:cNvSpPr/>
          <p:nvPr/>
        </p:nvSpPr>
        <p:spPr>
          <a:xfrm>
            <a:off x="12917738" y="1023938"/>
            <a:ext cx="1810317" cy="0"/>
          </a:xfrm>
          <a:prstGeom prst="line">
            <a:avLst/>
          </a:prstGeom>
          <a:ln w="9525" cap="flat">
            <a:solidFill>
              <a:srgbClr val="FFFFFF"/>
            </a:solidFill>
            <a:prstDash val="solid"/>
            <a:headEnd type="none" w="sm" len="sm"/>
            <a:tailEnd type="none" w="sm" len="sm"/>
          </a:ln>
        </p:spPr>
        <p:txBody>
          <a:bodyPr/>
          <a:lstStyle/>
          <a:p>
            <a:endParaRPr lang="en-US"/>
          </a:p>
        </p:txBody>
      </p:sp>
      <p:sp>
        <p:nvSpPr>
          <p:cNvPr id="31" name="AutoShape 31"/>
          <p:cNvSpPr/>
          <p:nvPr/>
        </p:nvSpPr>
        <p:spPr>
          <a:xfrm>
            <a:off x="3646528" y="1024362"/>
            <a:ext cx="1810317" cy="0"/>
          </a:xfrm>
          <a:prstGeom prst="line">
            <a:avLst/>
          </a:prstGeom>
          <a:ln w="9525"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9877820" y="2005006"/>
            <a:ext cx="7381480" cy="3918620"/>
            <a:chOff x="0" y="0"/>
            <a:chExt cx="9841973" cy="5224826"/>
          </a:xfrm>
        </p:grpSpPr>
        <p:pic>
          <p:nvPicPr>
            <p:cNvPr id="3" name="Picture 3"/>
            <p:cNvPicPr>
              <a:picLocks noChangeAspect="1"/>
            </p:cNvPicPr>
            <p:nvPr/>
          </p:nvPicPr>
          <p:blipFill>
            <a:blip r:embed="rId3"/>
            <a:srcRect l="4577" t="27613" r="4577"/>
            <a:stretch>
              <a:fillRect/>
            </a:stretch>
          </p:blipFill>
          <p:spPr>
            <a:xfrm>
              <a:off x="0" y="0"/>
              <a:ext cx="9841973" cy="5224826"/>
            </a:xfrm>
            <a:prstGeom prst="rect">
              <a:avLst/>
            </a:prstGeom>
          </p:spPr>
        </p:pic>
      </p:grpSp>
      <p:sp>
        <p:nvSpPr>
          <p:cNvPr id="4" name="Freeform 4"/>
          <p:cNvSpPr/>
          <p:nvPr/>
        </p:nvSpPr>
        <p:spPr>
          <a:xfrm>
            <a:off x="15348197" y="91402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5" name="Freeform 5"/>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6" name="Freeform 6"/>
          <p:cNvSpPr/>
          <p:nvPr/>
        </p:nvSpPr>
        <p:spPr>
          <a:xfrm>
            <a:off x="892657" y="9037032"/>
            <a:ext cx="1739268" cy="442536"/>
          </a:xfrm>
          <a:custGeom>
            <a:avLst/>
            <a:gdLst/>
            <a:ahLst/>
            <a:cxnLst/>
            <a:rect l="l" t="t" r="r" b="b"/>
            <a:pathLst>
              <a:path w="1739268" h="442536">
                <a:moveTo>
                  <a:pt x="0" y="0"/>
                </a:moveTo>
                <a:lnTo>
                  <a:pt x="1739268" y="0"/>
                </a:lnTo>
                <a:lnTo>
                  <a:pt x="1739268" y="442536"/>
                </a:lnTo>
                <a:lnTo>
                  <a:pt x="0" y="442536"/>
                </a:lnTo>
                <a:lnTo>
                  <a:pt x="0" y="0"/>
                </a:lnTo>
                <a:close/>
              </a:path>
            </a:pathLst>
          </a:custGeom>
          <a:blipFill>
            <a:blip r:embed="rId6">
              <a:extLst>
                <a:ext uri="{96DAC541-7B7A-43D3-8B79-37D633B846F1}">
                  <asvg:svgBlip xmlns:asvg="http://schemas.microsoft.com/office/drawing/2016/SVG/main" r:embed="rId7"/>
                </a:ext>
              </a:extLst>
            </a:blip>
            <a:stretch>
              <a:fillRect l="-66963" t="-238188" r="-69619" b="-591635"/>
            </a:stretch>
          </a:blipFill>
        </p:spPr>
        <p:txBody>
          <a:bodyPr/>
          <a:lstStyle/>
          <a:p>
            <a:endParaRPr lang="en-US"/>
          </a:p>
        </p:txBody>
      </p:sp>
      <p:sp>
        <p:nvSpPr>
          <p:cNvPr id="7" name="Freeform 7"/>
          <p:cNvSpPr/>
          <p:nvPr/>
        </p:nvSpPr>
        <p:spPr>
          <a:xfrm flipH="1">
            <a:off x="15681677" y="807432"/>
            <a:ext cx="1739268" cy="442536"/>
          </a:xfrm>
          <a:custGeom>
            <a:avLst/>
            <a:gdLst/>
            <a:ahLst/>
            <a:cxnLst/>
            <a:rect l="l" t="t" r="r" b="b"/>
            <a:pathLst>
              <a:path w="1739268" h="442536">
                <a:moveTo>
                  <a:pt x="1739268" y="0"/>
                </a:moveTo>
                <a:lnTo>
                  <a:pt x="0" y="0"/>
                </a:lnTo>
                <a:lnTo>
                  <a:pt x="0" y="442536"/>
                </a:lnTo>
                <a:lnTo>
                  <a:pt x="1739268" y="442536"/>
                </a:lnTo>
                <a:lnTo>
                  <a:pt x="1739268" y="0"/>
                </a:lnTo>
                <a:close/>
              </a:path>
            </a:pathLst>
          </a:custGeom>
          <a:blipFill>
            <a:blip r:embed="rId6">
              <a:extLst>
                <a:ext uri="{96DAC541-7B7A-43D3-8B79-37D633B846F1}">
                  <asvg:svgBlip xmlns:asvg="http://schemas.microsoft.com/office/drawing/2016/SVG/main" r:embed="rId7"/>
                </a:ext>
              </a:extLst>
            </a:blip>
            <a:stretch>
              <a:fillRect l="-66963" t="-238188" r="-69619" b="-591635"/>
            </a:stretch>
          </a:blipFill>
        </p:spPr>
        <p:txBody>
          <a:bodyPr/>
          <a:lstStyle/>
          <a:p>
            <a:endParaRPr lang="en-US"/>
          </a:p>
        </p:txBody>
      </p:sp>
      <p:sp>
        <p:nvSpPr>
          <p:cNvPr id="8" name="AutoShape 8"/>
          <p:cNvSpPr/>
          <p:nvPr/>
        </p:nvSpPr>
        <p:spPr>
          <a:xfrm>
            <a:off x="8461061" y="9253538"/>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3385580" y="1023937"/>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0601156" y="2304882"/>
            <a:ext cx="5934808" cy="5902437"/>
          </a:xfrm>
          <a:custGeom>
            <a:avLst/>
            <a:gdLst/>
            <a:ahLst/>
            <a:cxnLst/>
            <a:rect l="l" t="t" r="r" b="b"/>
            <a:pathLst>
              <a:path w="5934808" h="5902437">
                <a:moveTo>
                  <a:pt x="0" y="0"/>
                </a:moveTo>
                <a:lnTo>
                  <a:pt x="5934808" y="0"/>
                </a:lnTo>
                <a:lnTo>
                  <a:pt x="5934808" y="5902436"/>
                </a:lnTo>
                <a:lnTo>
                  <a:pt x="0" y="59024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3853941" y="3681073"/>
            <a:ext cx="4892482" cy="2924853"/>
          </a:xfrm>
          <a:custGeom>
            <a:avLst/>
            <a:gdLst/>
            <a:ahLst/>
            <a:cxnLst/>
            <a:rect l="l" t="t" r="r" b="b"/>
            <a:pathLst>
              <a:path w="4892482" h="2924853">
                <a:moveTo>
                  <a:pt x="0" y="0"/>
                </a:moveTo>
                <a:lnTo>
                  <a:pt x="4892482" y="0"/>
                </a:lnTo>
                <a:lnTo>
                  <a:pt x="4892482" y="2924854"/>
                </a:lnTo>
                <a:lnTo>
                  <a:pt x="0" y="2924854"/>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028700" y="1409580"/>
            <a:ext cx="15030571" cy="1790604"/>
          </a:xfrm>
          <a:prstGeom prst="rect">
            <a:avLst/>
          </a:prstGeom>
        </p:spPr>
        <p:txBody>
          <a:bodyPr lIns="0" tIns="0" rIns="0" bIns="0" rtlCol="0" anchor="t">
            <a:spAutoFit/>
          </a:bodyPr>
          <a:lstStyle/>
          <a:p>
            <a:pPr>
              <a:lnSpc>
                <a:spcPts val="6746"/>
              </a:lnSpc>
            </a:pPr>
            <a:r>
              <a:rPr lang="en-US" sz="6746">
                <a:solidFill>
                  <a:srgbClr val="FFFFFF"/>
                </a:solidFill>
                <a:latin typeface="Helios Extended Bold"/>
              </a:rPr>
              <a:t>PRODUCT</a:t>
            </a:r>
          </a:p>
          <a:p>
            <a:pPr marL="0" lvl="0" indent="0">
              <a:lnSpc>
                <a:spcPts val="6746"/>
              </a:lnSpc>
            </a:pPr>
            <a:r>
              <a:rPr lang="en-US" sz="6746">
                <a:solidFill>
                  <a:srgbClr val="FFFFFF"/>
                </a:solidFill>
                <a:latin typeface="Helios Extended Bold"/>
              </a:rPr>
              <a:t>INTEGRATION</a:t>
            </a:r>
          </a:p>
        </p:txBody>
      </p:sp>
      <p:sp>
        <p:nvSpPr>
          <p:cNvPr id="13" name="TextBox 13"/>
          <p:cNvSpPr txBox="1"/>
          <p:nvPr/>
        </p:nvSpPr>
        <p:spPr>
          <a:xfrm>
            <a:off x="1028700" y="3893233"/>
            <a:ext cx="1919436" cy="490855"/>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Inter Bold Italics"/>
              </a:rPr>
              <a:t>Languages</a:t>
            </a:r>
          </a:p>
        </p:txBody>
      </p:sp>
      <p:sp>
        <p:nvSpPr>
          <p:cNvPr id="14" name="TextBox 14"/>
          <p:cNvSpPr txBox="1"/>
          <p:nvPr/>
        </p:nvSpPr>
        <p:spPr>
          <a:xfrm>
            <a:off x="1028700" y="5691067"/>
            <a:ext cx="970508" cy="490855"/>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Inter Bold Italics"/>
              </a:rPr>
              <a:t>Tools</a:t>
            </a:r>
          </a:p>
        </p:txBody>
      </p:sp>
      <p:sp>
        <p:nvSpPr>
          <p:cNvPr id="15" name="TextBox 15"/>
          <p:cNvSpPr txBox="1"/>
          <p:nvPr/>
        </p:nvSpPr>
        <p:spPr>
          <a:xfrm>
            <a:off x="1028700" y="7488901"/>
            <a:ext cx="1544762" cy="490855"/>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Inter Bold Italics"/>
              </a:rPr>
              <a:t>Libraries</a:t>
            </a:r>
          </a:p>
        </p:txBody>
      </p:sp>
      <p:sp>
        <p:nvSpPr>
          <p:cNvPr id="16" name="TextBox 16"/>
          <p:cNvSpPr txBox="1"/>
          <p:nvPr/>
        </p:nvSpPr>
        <p:spPr>
          <a:xfrm>
            <a:off x="3600014" y="7460957"/>
            <a:ext cx="5719601" cy="530977"/>
          </a:xfrm>
          <a:prstGeom prst="rect">
            <a:avLst/>
          </a:prstGeom>
        </p:spPr>
        <p:txBody>
          <a:bodyPr lIns="0" tIns="0" rIns="0" bIns="0" rtlCol="0" anchor="t">
            <a:spAutoFit/>
          </a:bodyPr>
          <a:lstStyle/>
          <a:p>
            <a:pPr algn="ctr">
              <a:lnSpc>
                <a:spcPts val="4333"/>
              </a:lnSpc>
              <a:spcBef>
                <a:spcPct val="0"/>
              </a:spcBef>
            </a:pPr>
            <a:r>
              <a:rPr lang="en-US" sz="3095">
                <a:solidFill>
                  <a:srgbClr val="FFFFFF"/>
                </a:solidFill>
                <a:latin typeface="Inter"/>
              </a:rPr>
              <a:t>gTTS, moviepy, Matplotlib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8461061" y="7745541"/>
            <a:ext cx="8798239" cy="931497"/>
            <a:chOff x="0" y="0"/>
            <a:chExt cx="11730985" cy="1241996"/>
          </a:xfrm>
        </p:grpSpPr>
        <p:pic>
          <p:nvPicPr>
            <p:cNvPr id="3" name="Picture 3"/>
            <p:cNvPicPr>
              <a:picLocks noChangeAspect="1"/>
            </p:cNvPicPr>
            <p:nvPr/>
          </p:nvPicPr>
          <p:blipFill>
            <a:blip r:embed="rId3"/>
            <a:srcRect t="55861" b="28247"/>
            <a:stretch>
              <a:fillRect/>
            </a:stretch>
          </p:blipFill>
          <p:spPr>
            <a:xfrm>
              <a:off x="0" y="0"/>
              <a:ext cx="11730985" cy="1241996"/>
            </a:xfrm>
            <a:prstGeom prst="rect">
              <a:avLst/>
            </a:prstGeom>
          </p:spPr>
        </p:pic>
      </p:grpSp>
      <p:sp>
        <p:nvSpPr>
          <p:cNvPr id="4" name="Freeform 4"/>
          <p:cNvSpPr/>
          <p:nvPr/>
        </p:nvSpPr>
        <p:spPr>
          <a:xfrm>
            <a:off x="15348197" y="91402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5" name="Freeform 5"/>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6" name="Freeform 6"/>
          <p:cNvSpPr/>
          <p:nvPr/>
        </p:nvSpPr>
        <p:spPr>
          <a:xfrm>
            <a:off x="892657" y="9037032"/>
            <a:ext cx="1739268" cy="442536"/>
          </a:xfrm>
          <a:custGeom>
            <a:avLst/>
            <a:gdLst/>
            <a:ahLst/>
            <a:cxnLst/>
            <a:rect l="l" t="t" r="r" b="b"/>
            <a:pathLst>
              <a:path w="1739268" h="442536">
                <a:moveTo>
                  <a:pt x="0" y="0"/>
                </a:moveTo>
                <a:lnTo>
                  <a:pt x="1739268" y="0"/>
                </a:lnTo>
                <a:lnTo>
                  <a:pt x="1739268" y="442536"/>
                </a:lnTo>
                <a:lnTo>
                  <a:pt x="0" y="442536"/>
                </a:lnTo>
                <a:lnTo>
                  <a:pt x="0" y="0"/>
                </a:lnTo>
                <a:close/>
              </a:path>
            </a:pathLst>
          </a:custGeom>
          <a:blipFill>
            <a:blip r:embed="rId6">
              <a:extLst>
                <a:ext uri="{96DAC541-7B7A-43D3-8B79-37D633B846F1}">
                  <asvg:svgBlip xmlns:asvg="http://schemas.microsoft.com/office/drawing/2016/SVG/main" r:embed="rId7"/>
                </a:ext>
              </a:extLst>
            </a:blip>
            <a:stretch>
              <a:fillRect l="-66963" t="-238188" r="-69619" b="-591635"/>
            </a:stretch>
          </a:blipFill>
        </p:spPr>
        <p:txBody>
          <a:bodyPr/>
          <a:lstStyle/>
          <a:p>
            <a:endParaRPr lang="en-US"/>
          </a:p>
        </p:txBody>
      </p:sp>
      <p:sp>
        <p:nvSpPr>
          <p:cNvPr id="7" name="Freeform 7"/>
          <p:cNvSpPr/>
          <p:nvPr/>
        </p:nvSpPr>
        <p:spPr>
          <a:xfrm flipH="1">
            <a:off x="15681677" y="807432"/>
            <a:ext cx="1739268" cy="442536"/>
          </a:xfrm>
          <a:custGeom>
            <a:avLst/>
            <a:gdLst/>
            <a:ahLst/>
            <a:cxnLst/>
            <a:rect l="l" t="t" r="r" b="b"/>
            <a:pathLst>
              <a:path w="1739268" h="442536">
                <a:moveTo>
                  <a:pt x="1739268" y="0"/>
                </a:moveTo>
                <a:lnTo>
                  <a:pt x="0" y="0"/>
                </a:lnTo>
                <a:lnTo>
                  <a:pt x="0" y="442536"/>
                </a:lnTo>
                <a:lnTo>
                  <a:pt x="1739268" y="442536"/>
                </a:lnTo>
                <a:lnTo>
                  <a:pt x="1739268" y="0"/>
                </a:lnTo>
                <a:close/>
              </a:path>
            </a:pathLst>
          </a:custGeom>
          <a:blipFill>
            <a:blip r:embed="rId6">
              <a:extLst>
                <a:ext uri="{96DAC541-7B7A-43D3-8B79-37D633B846F1}">
                  <asvg:svgBlip xmlns:asvg="http://schemas.microsoft.com/office/drawing/2016/SVG/main" r:embed="rId7"/>
                </a:ext>
              </a:extLst>
            </a:blip>
            <a:stretch>
              <a:fillRect l="-66963" t="-238188" r="-69619" b="-591635"/>
            </a:stretch>
          </a:blipFill>
        </p:spPr>
        <p:txBody>
          <a:bodyPr/>
          <a:lstStyle/>
          <a:p>
            <a:endParaRPr lang="en-US"/>
          </a:p>
        </p:txBody>
      </p:sp>
      <p:sp>
        <p:nvSpPr>
          <p:cNvPr id="8" name="AutoShape 8"/>
          <p:cNvSpPr/>
          <p:nvPr/>
        </p:nvSpPr>
        <p:spPr>
          <a:xfrm>
            <a:off x="8461061" y="9253538"/>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3385580" y="1023937"/>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Freeform 10"/>
          <p:cNvSpPr/>
          <p:nvPr/>
        </p:nvSpPr>
        <p:spPr>
          <a:xfrm rot="-5400000">
            <a:off x="12157118" y="2886856"/>
            <a:ext cx="4644476" cy="4171800"/>
          </a:xfrm>
          <a:custGeom>
            <a:avLst/>
            <a:gdLst/>
            <a:ahLst/>
            <a:cxnLst/>
            <a:rect l="l" t="t" r="r" b="b"/>
            <a:pathLst>
              <a:path w="4644476" h="4171800">
                <a:moveTo>
                  <a:pt x="0" y="0"/>
                </a:moveTo>
                <a:lnTo>
                  <a:pt x="4644476" y="0"/>
                </a:lnTo>
                <a:lnTo>
                  <a:pt x="4644476" y="4171801"/>
                </a:lnTo>
                <a:lnTo>
                  <a:pt x="0" y="4171801"/>
                </a:lnTo>
                <a:lnTo>
                  <a:pt x="0" y="0"/>
                </a:lnTo>
                <a:close/>
              </a:path>
            </a:pathLst>
          </a:custGeom>
          <a:blipFill>
            <a:blip r:embed="rId8"/>
            <a:stretch>
              <a:fillRect t="-2603" b="-2603"/>
            </a:stretch>
          </a:blipFill>
        </p:spPr>
        <p:txBody>
          <a:bodyPr/>
          <a:lstStyle/>
          <a:p>
            <a:endParaRPr lang="en-US"/>
          </a:p>
        </p:txBody>
      </p:sp>
      <p:sp>
        <p:nvSpPr>
          <p:cNvPr id="11" name="Freeform 11"/>
          <p:cNvSpPr/>
          <p:nvPr/>
        </p:nvSpPr>
        <p:spPr>
          <a:xfrm>
            <a:off x="1533344" y="3375146"/>
            <a:ext cx="930393" cy="1346621"/>
          </a:xfrm>
          <a:custGeom>
            <a:avLst/>
            <a:gdLst/>
            <a:ahLst/>
            <a:cxnLst/>
            <a:rect l="l" t="t" r="r" b="b"/>
            <a:pathLst>
              <a:path w="930393" h="1346621">
                <a:moveTo>
                  <a:pt x="0" y="0"/>
                </a:moveTo>
                <a:lnTo>
                  <a:pt x="930393" y="0"/>
                </a:lnTo>
                <a:lnTo>
                  <a:pt x="930393" y="1346621"/>
                </a:lnTo>
                <a:lnTo>
                  <a:pt x="0" y="13466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356435" y="5890741"/>
            <a:ext cx="1284211" cy="996869"/>
          </a:xfrm>
          <a:custGeom>
            <a:avLst/>
            <a:gdLst/>
            <a:ahLst/>
            <a:cxnLst/>
            <a:rect l="l" t="t" r="r" b="b"/>
            <a:pathLst>
              <a:path w="1284211" h="996869">
                <a:moveTo>
                  <a:pt x="0" y="0"/>
                </a:moveTo>
                <a:lnTo>
                  <a:pt x="1284211" y="0"/>
                </a:lnTo>
                <a:lnTo>
                  <a:pt x="1284211" y="996869"/>
                </a:lnTo>
                <a:lnTo>
                  <a:pt x="0" y="9968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79525" y="1595629"/>
            <a:ext cx="13299830" cy="1000664"/>
          </a:xfrm>
          <a:prstGeom prst="rect">
            <a:avLst/>
          </a:prstGeom>
        </p:spPr>
        <p:txBody>
          <a:bodyPr lIns="0" tIns="0" rIns="0" bIns="0" rtlCol="0" anchor="t">
            <a:spAutoFit/>
          </a:bodyPr>
          <a:lstStyle/>
          <a:p>
            <a:pPr marL="0" lvl="0" indent="0">
              <a:lnSpc>
                <a:spcPts val="7146"/>
              </a:lnSpc>
            </a:pPr>
            <a:r>
              <a:rPr lang="en-US" sz="7146">
                <a:solidFill>
                  <a:srgbClr val="FFFFFF"/>
                </a:solidFill>
                <a:latin typeface="Helios Extended Bold"/>
              </a:rPr>
              <a:t>RISKS AND MITIGATION</a:t>
            </a:r>
          </a:p>
        </p:txBody>
      </p:sp>
      <p:sp>
        <p:nvSpPr>
          <p:cNvPr id="14" name="TextBox 14"/>
          <p:cNvSpPr txBox="1"/>
          <p:nvPr/>
        </p:nvSpPr>
        <p:spPr>
          <a:xfrm>
            <a:off x="3932670" y="3678389"/>
            <a:ext cx="5211330" cy="635751"/>
          </a:xfrm>
          <a:prstGeom prst="rect">
            <a:avLst/>
          </a:prstGeom>
        </p:spPr>
        <p:txBody>
          <a:bodyPr wrap="square" lIns="0" tIns="0" rIns="0" bIns="0" rtlCol="0" anchor="t">
            <a:spAutoFit/>
          </a:bodyPr>
          <a:lstStyle/>
          <a:p>
            <a:pPr algn="ctr">
              <a:lnSpc>
                <a:spcPts val="5405"/>
              </a:lnSpc>
              <a:spcBef>
                <a:spcPct val="0"/>
              </a:spcBef>
            </a:pPr>
            <a:r>
              <a:rPr lang="en-US" sz="3860" dirty="0">
                <a:solidFill>
                  <a:srgbClr val="FFFFFF"/>
                </a:solidFill>
                <a:latin typeface="Inter Bold"/>
              </a:rPr>
              <a:t>4 to 7  minutes</a:t>
            </a:r>
          </a:p>
        </p:txBody>
      </p:sp>
      <p:sp>
        <p:nvSpPr>
          <p:cNvPr id="15" name="TextBox 15"/>
          <p:cNvSpPr txBox="1"/>
          <p:nvPr/>
        </p:nvSpPr>
        <p:spPr>
          <a:xfrm>
            <a:off x="4642194" y="6057207"/>
            <a:ext cx="3213125" cy="663935"/>
          </a:xfrm>
          <a:prstGeom prst="rect">
            <a:avLst/>
          </a:prstGeom>
        </p:spPr>
        <p:txBody>
          <a:bodyPr lIns="0" tIns="0" rIns="0" bIns="0" rtlCol="0" anchor="t">
            <a:spAutoFit/>
          </a:bodyPr>
          <a:lstStyle/>
          <a:p>
            <a:pPr algn="ctr">
              <a:lnSpc>
                <a:spcPts val="5405"/>
              </a:lnSpc>
              <a:spcBef>
                <a:spcPct val="0"/>
              </a:spcBef>
            </a:pPr>
            <a:r>
              <a:rPr lang="en-US" sz="3860" dirty="0">
                <a:solidFill>
                  <a:srgbClr val="FFFFFF"/>
                </a:solidFill>
                <a:latin typeface="Inter Bold"/>
              </a:rPr>
              <a:t>Local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711</Words>
  <Application>Microsoft Macintosh PowerPoint</Application>
  <PresentationFormat>Custom</PresentationFormat>
  <Paragraphs>95</Paragraphs>
  <Slides>12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Helios Bold</vt:lpstr>
      <vt:lpstr>Inter Bold Italics</vt:lpstr>
      <vt:lpstr>Inter</vt:lpstr>
      <vt:lpstr>Arial</vt:lpstr>
      <vt:lpstr>Helios</vt:lpstr>
      <vt:lpstr>Inter Light</vt:lpstr>
      <vt:lpstr>Inter Bold</vt:lpstr>
      <vt:lpstr>Calibri</vt:lpstr>
      <vt:lpstr>Helios Extended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Econimate Presentation</dc:title>
  <cp:lastModifiedBy>Jiayuan Ye</cp:lastModifiedBy>
  <cp:revision>2</cp:revision>
  <dcterms:created xsi:type="dcterms:W3CDTF">2006-08-16T00:00:00Z</dcterms:created>
  <dcterms:modified xsi:type="dcterms:W3CDTF">2023-12-05T20:51:51Z</dcterms:modified>
  <dc:identifier>DAF1rUyWYT8</dc:identifier>
</cp:coreProperties>
</file>